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4" r:id="rId24"/>
    <p:sldId id="315" r:id="rId25"/>
    <p:sldId id="316" r:id="rId26"/>
    <p:sldId id="317" r:id="rId27"/>
    <p:sldId id="318" r:id="rId28"/>
    <p:sldId id="319" r:id="rId29"/>
    <p:sldId id="320" r:id="rId30"/>
    <p:sldId id="321" r:id="rId31"/>
    <p:sldId id="322" r:id="rId32"/>
    <p:sldId id="323" r:id="rId33"/>
    <p:sldId id="29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p:scale>
          <a:sx n="100" d="100"/>
          <a:sy n="100" d="100"/>
        </p:scale>
        <p:origin x="27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de-DE" smtClean="0"/>
              <a:t>Titelmasterformat durch Klicken bearbeiten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3/19/2021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341D2AC3-6A0B-4169-B1EA-E3AE8B351BDD}"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DD4B9363-8B87-41B7-9F8E-64519CBB8F34}"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EAEF5746-5284-4951-9F37-7AE924EDBCB7}"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02398B29-7265-4A65-A2A4-6703C057B7C1}"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de-DE" smtClean="0"/>
              <a:t>Titelmasterformat durch Klicken bearbeiten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28FBA082-94DF-4C4B-A041-6624924AB0A8}"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de-DE" smtClean="0"/>
              <a:t>Titelmasterformat durch Klicken bearbeiten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B27686C4-3AB5-4E0C-86CA-FB108C350AA9}"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de-DE" smtClean="0"/>
              <a:t>Titelmasterformat durch Klicken bearbeiten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de-DE" smtClean="0"/>
              <a:t>Titelmasterformat durch Klicken bearbeiten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0F7F47CF-67C9-420C-80A5-E2069FF0C2DF}" type="datetimeFigureOut">
              <a:rPr lang="en-US" dirty="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de-DE" smtClean="0"/>
              <a:t>Titelmasterformat durch Klicken bearbeiten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2" name="Content Placeholder 3"/>
          <p:cNvSpPr>
            <a:spLocks noGrp="1"/>
          </p:cNvSpPr>
          <p:nvPr>
            <p:ph sz="quarter" idx="13"/>
          </p:nvPr>
        </p:nvSpPr>
        <p:spPr>
          <a:xfrm>
            <a:off x="685802" y="2861733"/>
            <a:ext cx="5088712"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13" name="Content Placeholder 5"/>
          <p:cNvSpPr>
            <a:spLocks noGrp="1"/>
          </p:cNvSpPr>
          <p:nvPr>
            <p:ph sz="quarter" idx="14"/>
          </p:nvPr>
        </p:nvSpPr>
        <p:spPr>
          <a:xfrm>
            <a:off x="5993969" y="2861733"/>
            <a:ext cx="5088713" cy="2512852"/>
          </a:xfrm>
        </p:spPr>
        <p:txBody>
          <a:bodyPr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de-DE" smtClean="0"/>
              <a:t>Titelmasterformat durch Klicken bearbeiten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50C3BFE2-83B7-4B0A-B9D3-AB28331082B3}"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12EF78E3-FDA3-4D28-AAA2-0B81F349A39D}" type="datetimeFigureOut">
              <a:rPr lang="en-US" dirty="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3/19/2021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21420000">
            <a:off x="525270" y="672238"/>
            <a:ext cx="10121369" cy="2766528"/>
          </a:xfrm>
        </p:spPr>
        <p:txBody>
          <a:bodyPr>
            <a:normAutofit fontScale="90000"/>
          </a:bodyPr>
          <a:lstStyle/>
          <a:p>
            <a:r>
              <a:rPr lang="de-DE" dirty="0"/>
              <a:t>Elektrotechnische Normen und Regeln – </a:t>
            </a:r>
            <a:r>
              <a:rPr lang="de-DE" dirty="0" smtClean="0"/>
              <a:t/>
            </a:r>
            <a:br>
              <a:rPr lang="de-DE" dirty="0" smtClean="0"/>
            </a:br>
            <a:r>
              <a:rPr lang="de-DE" dirty="0" smtClean="0"/>
              <a:t>DIN </a:t>
            </a:r>
            <a:r>
              <a:rPr lang="de-DE" dirty="0"/>
              <a:t>VDE 0105-100:2015-10</a:t>
            </a:r>
          </a:p>
        </p:txBody>
      </p:sp>
      <p:sp>
        <p:nvSpPr>
          <p:cNvPr id="3" name="Untertitel 2"/>
          <p:cNvSpPr>
            <a:spLocks noGrp="1"/>
          </p:cNvSpPr>
          <p:nvPr>
            <p:ph type="subTitle" idx="1"/>
          </p:nvPr>
        </p:nvSpPr>
        <p:spPr/>
        <p:txBody>
          <a:bodyPr/>
          <a:lstStyle/>
          <a:p>
            <a:r>
              <a:rPr lang="de-DE" dirty="0"/>
              <a:t>E-Learning Elektrosicherheit</a:t>
            </a:r>
          </a:p>
          <a:p>
            <a:endParaRPr lang="de-DE" dirty="0"/>
          </a:p>
        </p:txBody>
      </p:sp>
    </p:spTree>
    <p:extLst>
      <p:ext uri="{BB962C8B-B14F-4D97-AF65-F5344CB8AC3E}">
        <p14:creationId xmlns:p14="http://schemas.microsoft.com/office/powerpoint/2010/main" val="882220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latin typeface="Arial" panose="020B0604020202020204" pitchFamily="34" charset="0"/>
                <a:cs typeface="Arial" panose="020B0604020202020204" pitchFamily="34" charset="0"/>
              </a:rPr>
              <a:t>Organisation</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smtClean="0">
                <a:latin typeface="Arial" panose="020B0604020202020204" pitchFamily="34" charset="0"/>
                <a:cs typeface="Arial" panose="020B0604020202020204" pitchFamily="34" charset="0"/>
              </a:rPr>
              <a:t>Jede </a:t>
            </a:r>
            <a:r>
              <a:rPr lang="de-DE" sz="1400" dirty="0">
                <a:latin typeface="Arial" panose="020B0604020202020204" pitchFamily="34" charset="0"/>
                <a:cs typeface="Arial" panose="020B0604020202020204" pitchFamily="34" charset="0"/>
              </a:rPr>
              <a:t>elektrische Anlage muss unter der Verantwortung einer Person, des Anlagenbetreibers, stehen.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Die </a:t>
            </a:r>
            <a:r>
              <a:rPr lang="de-DE" sz="1400" dirty="0">
                <a:latin typeface="Arial" panose="020B0604020202020204" pitchFamily="34" charset="0"/>
                <a:cs typeface="Arial" panose="020B0604020202020204" pitchFamily="34" charset="0"/>
              </a:rPr>
              <a:t>Rolle des Anlagenbetreibers kann von einer natürlichen Person aus der eigenen Organisationseinheit oder aus einer dritten Organisationseinheit wahrgenommen werden. Im Falle einer fremden </a:t>
            </a:r>
            <a:r>
              <a:rPr lang="de-DE" sz="1400" dirty="0" smtClean="0">
                <a:latin typeface="Arial" panose="020B0604020202020204" pitchFamily="34" charset="0"/>
                <a:cs typeface="Arial" panose="020B0604020202020204" pitchFamily="34" charset="0"/>
              </a:rPr>
              <a:t>Organisationseinheit </a:t>
            </a:r>
            <a:r>
              <a:rPr lang="de-DE" sz="1400" dirty="0">
                <a:latin typeface="Arial" panose="020B0604020202020204" pitchFamily="34" charset="0"/>
                <a:cs typeface="Arial" panose="020B0604020202020204" pitchFamily="34" charset="0"/>
              </a:rPr>
              <a:t>sollten der Bereich der elektrischen Anlage sowie der Zeitraum der Verantwortlichkeit mit der Benennung dokumentiert werden.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Erforderlichenfalls </a:t>
            </a:r>
            <a:r>
              <a:rPr lang="de-DE" sz="1400" dirty="0">
                <a:latin typeface="Arial" panose="020B0604020202020204" pitchFamily="34" charset="0"/>
                <a:cs typeface="Arial" panose="020B0604020202020204" pitchFamily="34" charset="0"/>
              </a:rPr>
              <a:t>kann diese Person einige mit dieser Verantwortung einhergehende Verpflichtungen auf andere Personen übertragen. Dieses sollte ebenfalls dokumentiert werden.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Jede </a:t>
            </a:r>
            <a:r>
              <a:rPr lang="de-DE" sz="1400" dirty="0">
                <a:latin typeface="Arial" panose="020B0604020202020204" pitchFamily="34" charset="0"/>
                <a:cs typeface="Arial" panose="020B0604020202020204" pitchFamily="34" charset="0"/>
              </a:rPr>
              <a:t>elektrische Anlage, an der gearbeitet wird, muss unter der Verantwortung eines </a:t>
            </a:r>
            <a:r>
              <a:rPr lang="de-DE" sz="1400" dirty="0" smtClean="0">
                <a:latin typeface="Arial" panose="020B0604020202020204" pitchFamily="34" charset="0"/>
                <a:cs typeface="Arial" panose="020B0604020202020204" pitchFamily="34" charset="0"/>
              </a:rPr>
              <a:t>Anlagenverantwortlichen </a:t>
            </a:r>
            <a:r>
              <a:rPr lang="de-DE" sz="1400" dirty="0">
                <a:latin typeface="Arial" panose="020B0604020202020204" pitchFamily="34" charset="0"/>
                <a:cs typeface="Arial" panose="020B0604020202020204" pitchFamily="34" charset="0"/>
              </a:rPr>
              <a:t>stehen. Der Anlagenverantwortliche vergibt für diesen Teil der Anlage die Durchführungserlaubnis an den Arbeitsverantwortlichen. </a:t>
            </a:r>
          </a:p>
        </p:txBody>
      </p:sp>
    </p:spTree>
    <p:extLst>
      <p:ext uri="{BB962C8B-B14F-4D97-AF65-F5344CB8AC3E}">
        <p14:creationId xmlns:p14="http://schemas.microsoft.com/office/powerpoint/2010/main" val="2130212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latin typeface="Arial" panose="020B0604020202020204" pitchFamily="34" charset="0"/>
                <a:cs typeface="Arial" panose="020B0604020202020204" pitchFamily="34" charset="0"/>
              </a:rPr>
              <a:t>Übliche Betriebsvorgänge</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lnSpcReduction="10000"/>
          </a:bodyPr>
          <a:lstStyle/>
          <a:p>
            <a:r>
              <a:rPr lang="de-DE" sz="1400" dirty="0">
                <a:latin typeface="Arial" panose="020B0604020202020204" pitchFamily="34" charset="0"/>
                <a:cs typeface="Arial" panose="020B0604020202020204" pitchFamily="34" charset="0"/>
              </a:rPr>
              <a:t>Bei </a:t>
            </a:r>
            <a:r>
              <a:rPr lang="de-DE" sz="1400" dirty="0" smtClean="0">
                <a:latin typeface="Arial" panose="020B0604020202020204" pitchFamily="34" charset="0"/>
                <a:cs typeface="Arial" panose="020B0604020202020204" pitchFamily="34" charset="0"/>
              </a:rPr>
              <a:t>den nachfolgenden Tätigkeiten sind </a:t>
            </a:r>
            <a:r>
              <a:rPr lang="de-DE" sz="1400" dirty="0">
                <a:latin typeface="Arial" panose="020B0604020202020204" pitchFamily="34" charset="0"/>
                <a:cs typeface="Arial" panose="020B0604020202020204" pitchFamily="34" charset="0"/>
              </a:rPr>
              <a:t>erforderlichenfalls geeignete Werkzeuge und Ausrüstungen zu </a:t>
            </a:r>
            <a:r>
              <a:rPr lang="de-DE" sz="1400" dirty="0" smtClean="0">
                <a:latin typeface="Arial" panose="020B0604020202020204" pitchFamily="34" charset="0"/>
                <a:cs typeface="Arial" panose="020B0604020202020204" pitchFamily="34" charset="0"/>
              </a:rPr>
              <a:t>benutzen</a:t>
            </a:r>
            <a:r>
              <a:rPr lang="de-DE" sz="1400" dirty="0">
                <a:latin typeface="Arial" panose="020B0604020202020204" pitchFamily="34" charset="0"/>
                <a:cs typeface="Arial" panose="020B0604020202020204" pitchFamily="34" charset="0"/>
              </a:rPr>
              <a:t>, um Gefahren für Personen zu vermeiden. Diese Tätigkeiten müssen mit dem Anlagenbetreiber oder falls erforderlich mit dem Anlagenverantwortlichen abgestimmt sein. Der Anlagenbetreiber oder ggf. </a:t>
            </a:r>
            <a:r>
              <a:rPr lang="de-DE" sz="1400" dirty="0" smtClean="0">
                <a:latin typeface="Arial" panose="020B0604020202020204" pitchFamily="34" charset="0"/>
                <a:cs typeface="Arial" panose="020B0604020202020204" pitchFamily="34" charset="0"/>
              </a:rPr>
              <a:t>Anlagenverantwortliche </a:t>
            </a:r>
            <a:r>
              <a:rPr lang="de-DE" sz="1400" dirty="0">
                <a:latin typeface="Arial" panose="020B0604020202020204" pitchFamily="34" charset="0"/>
                <a:cs typeface="Arial" panose="020B0604020202020204" pitchFamily="34" charset="0"/>
              </a:rPr>
              <a:t>ist zu informieren, wenn diese Tätigkeiten beendet </a:t>
            </a:r>
            <a:r>
              <a:rPr lang="de-DE" sz="1400" dirty="0" smtClean="0">
                <a:latin typeface="Arial" panose="020B0604020202020204" pitchFamily="34" charset="0"/>
                <a:cs typeface="Arial" panose="020B0604020202020204" pitchFamily="34" charset="0"/>
              </a:rPr>
              <a:t>sind.</a:t>
            </a:r>
          </a:p>
          <a:p>
            <a:r>
              <a:rPr lang="de-DE" sz="1400" b="1" dirty="0">
                <a:latin typeface="Arial" panose="020B0604020202020204" pitchFamily="34" charset="0"/>
                <a:cs typeface="Arial" panose="020B0604020202020204" pitchFamily="34" charset="0"/>
              </a:rPr>
              <a:t>Schalthandlungen </a:t>
            </a:r>
            <a:r>
              <a:rPr lang="de-DE" sz="1400" dirty="0">
                <a:latin typeface="Arial" panose="020B0604020202020204" pitchFamily="34" charset="0"/>
                <a:cs typeface="Arial" panose="020B0604020202020204" pitchFamily="34" charset="0"/>
              </a:rPr>
              <a:t>dienen dazu, den Schaltzustand von elektrischen Anlagen zu ändern. </a:t>
            </a:r>
            <a:r>
              <a:rPr lang="de-DE" sz="1400" dirty="0">
                <a:latin typeface="Arial" panose="020B0604020202020204" pitchFamily="34" charset="0"/>
                <a:cs typeface="Arial" panose="020B0604020202020204" pitchFamily="34" charset="0"/>
              </a:rPr>
              <a:t>Es werden zwei Arten von Schalthandlungen unterschieden: </a:t>
            </a:r>
            <a:endParaRPr lang="de-DE" sz="1400" dirty="0" smtClean="0">
              <a:latin typeface="Arial" panose="020B0604020202020204" pitchFamily="34" charset="0"/>
              <a:cs typeface="Arial" panose="020B0604020202020204" pitchFamily="34" charset="0"/>
            </a:endParaRPr>
          </a:p>
          <a:p>
            <a:pPr lvl="1"/>
            <a:r>
              <a:rPr lang="de-DE" sz="1200" dirty="0">
                <a:latin typeface="Arial" panose="020B0604020202020204" pitchFamily="34" charset="0"/>
                <a:cs typeface="Arial" panose="020B0604020202020204" pitchFamily="34" charset="0"/>
              </a:rPr>
              <a:t>Schalthandlungen zur Änderung des elektrischen Zustands einer Anlage, zum Bedienen von Betriebsmitteln, Ein- und Ausschalten, Starten und Stillsetzen von Betriebsmitteln mit Einrichtungen, deren bestimmungsgemäßer Gebrauch gefahrlos ist; </a:t>
            </a:r>
          </a:p>
          <a:p>
            <a:pPr lvl="1"/>
            <a:r>
              <a:rPr lang="de-DE" sz="1200" dirty="0">
                <a:latin typeface="Arial" panose="020B0604020202020204" pitchFamily="34" charset="0"/>
                <a:cs typeface="Arial" panose="020B0604020202020204" pitchFamily="34" charset="0"/>
              </a:rPr>
              <a:t>Ausschalten oder Wiedereinschalten von Anlagen im Zusammenhang mit der Durchführung von Arbeiten</a:t>
            </a:r>
            <a:r>
              <a:rPr lang="de-DE" sz="1200" dirty="0" smtClean="0">
                <a:latin typeface="Arial" panose="020B0604020202020204" pitchFamily="34" charset="0"/>
                <a:cs typeface="Arial" panose="020B0604020202020204" pitchFamily="34" charset="0"/>
              </a:rPr>
              <a:t>.</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Schalthandlungen </a:t>
            </a:r>
            <a:r>
              <a:rPr lang="de-DE" sz="1400" dirty="0">
                <a:latin typeface="Arial" panose="020B0604020202020204" pitchFamily="34" charset="0"/>
                <a:cs typeface="Arial" panose="020B0604020202020204" pitchFamily="34" charset="0"/>
              </a:rPr>
              <a:t>dürfen vor Ort oder durch Fernsteuerung durchgeführt werden. </a:t>
            </a:r>
            <a:endParaRPr lang="de-DE" sz="1400" dirty="0" smtClean="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36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latin typeface="Arial" panose="020B0604020202020204" pitchFamily="34" charset="0"/>
                <a:cs typeface="Arial" panose="020B0604020202020204" pitchFamily="34" charset="0"/>
              </a:rPr>
              <a:t>Übliche Betriebsvorgänge</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a:bodyPr>
          <a:lstStyle/>
          <a:p>
            <a:r>
              <a:rPr lang="de-DE" sz="1400" b="1" dirty="0">
                <a:latin typeface="Arial" panose="020B0604020202020204" pitchFamily="34" charset="0"/>
                <a:cs typeface="Arial" panose="020B0604020202020204" pitchFamily="34" charset="0"/>
              </a:rPr>
              <a:t>Erhalten des ordnungsgemäßen </a:t>
            </a:r>
            <a:r>
              <a:rPr lang="de-DE" sz="1400" b="1" dirty="0" smtClean="0">
                <a:latin typeface="Arial" panose="020B0604020202020204" pitchFamily="34" charset="0"/>
                <a:cs typeface="Arial" panose="020B0604020202020204" pitchFamily="34" charset="0"/>
              </a:rPr>
              <a:t>Zustandes</a:t>
            </a:r>
          </a:p>
          <a:p>
            <a:r>
              <a:rPr lang="de-DE" sz="1400" dirty="0">
                <a:latin typeface="Arial" panose="020B0604020202020204" pitchFamily="34" charset="0"/>
                <a:cs typeface="Arial" panose="020B0604020202020204" pitchFamily="34" charset="0"/>
              </a:rPr>
              <a:t>Eine elektrische Anlage ist gemäß dieser Norm in ordnungsgemäßem Zustand, wenn sie </a:t>
            </a:r>
          </a:p>
          <a:p>
            <a:pPr lvl="1"/>
            <a:r>
              <a:rPr lang="de-DE" sz="1200" dirty="0" smtClean="0">
                <a:latin typeface="Arial" panose="020B0604020202020204" pitchFamily="34" charset="0"/>
                <a:cs typeface="Arial" panose="020B0604020202020204" pitchFamily="34" charset="0"/>
              </a:rPr>
              <a:t>zum </a:t>
            </a:r>
            <a:r>
              <a:rPr lang="de-DE" sz="1200" dirty="0">
                <a:latin typeface="Arial" panose="020B0604020202020204" pitchFamily="34" charset="0"/>
                <a:cs typeface="Arial" panose="020B0604020202020204" pitchFamily="34" charset="0"/>
              </a:rPr>
              <a:t>Zeitpunkt ihrer Errichtung den Errichtungsnormen entsprochen hat und bei der wiederkehrenden Prüfung keine sicherheitsrelevanten Mängel festgestellt werden. Dazu gehört auch, dass bei </a:t>
            </a:r>
            <a:r>
              <a:rPr lang="de-DE" sz="1200" dirty="0" smtClean="0">
                <a:latin typeface="Arial" panose="020B0604020202020204" pitchFamily="34" charset="0"/>
                <a:cs typeface="Arial" panose="020B0604020202020204" pitchFamily="34" charset="0"/>
              </a:rPr>
              <a:t>zwischenzeitlich </a:t>
            </a:r>
            <a:r>
              <a:rPr lang="de-DE" sz="1200" dirty="0">
                <a:latin typeface="Arial" panose="020B0604020202020204" pitchFamily="34" charset="0"/>
                <a:cs typeface="Arial" panose="020B0604020202020204" pitchFamily="34" charset="0"/>
              </a:rPr>
              <a:t>geänderten Umgebungs- und Betriebsbedingungen entsprechende Anpassungen vorgenommen wurden, </a:t>
            </a:r>
            <a:endParaRPr lang="de-DE" sz="1200" dirty="0" smtClean="0">
              <a:latin typeface="Arial" panose="020B0604020202020204" pitchFamily="34" charset="0"/>
              <a:cs typeface="Arial" panose="020B0604020202020204" pitchFamily="34" charset="0"/>
            </a:endParaRPr>
          </a:p>
          <a:p>
            <a:pPr marL="457200" lvl="1" indent="0">
              <a:buNone/>
            </a:pPr>
            <a:r>
              <a:rPr lang="de-DE" sz="1200" dirty="0" smtClean="0">
                <a:latin typeface="Arial" panose="020B0604020202020204" pitchFamily="34" charset="0"/>
                <a:cs typeface="Arial" panose="020B0604020202020204" pitchFamily="34" charset="0"/>
              </a:rPr>
              <a:t>oder </a:t>
            </a:r>
          </a:p>
          <a:p>
            <a:pPr lvl="1"/>
            <a:r>
              <a:rPr lang="de-DE" sz="1200" dirty="0" smtClean="0">
                <a:latin typeface="Arial" panose="020B0604020202020204" pitchFamily="34" charset="0"/>
                <a:cs typeface="Arial" panose="020B0604020202020204" pitchFamily="34" charset="0"/>
              </a:rPr>
              <a:t>bei </a:t>
            </a:r>
            <a:r>
              <a:rPr lang="de-DE" sz="1200" dirty="0">
                <a:latin typeface="Arial" panose="020B0604020202020204" pitchFamily="34" charset="0"/>
                <a:cs typeface="Arial" panose="020B0604020202020204" pitchFamily="34" charset="0"/>
              </a:rPr>
              <a:t>der Wiederholungsprüfung den aktuellen Errichtungsnormen entspricht</a:t>
            </a:r>
          </a:p>
        </p:txBody>
      </p:sp>
    </p:spTree>
    <p:extLst>
      <p:ext uri="{BB962C8B-B14F-4D97-AF65-F5344CB8AC3E}">
        <p14:creationId xmlns:p14="http://schemas.microsoft.com/office/powerpoint/2010/main" val="1820407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Erhalten des ordnungsgemäßen Zustandes</a:t>
            </a:r>
          </a:p>
        </p:txBody>
      </p:sp>
      <p:sp>
        <p:nvSpPr>
          <p:cNvPr id="3" name="Inhaltsplatzhalter 2"/>
          <p:cNvSpPr>
            <a:spLocks noGrp="1"/>
          </p:cNvSpPr>
          <p:nvPr>
            <p:ph sz="quarter" idx="13"/>
          </p:nvPr>
        </p:nvSpPr>
        <p:spPr/>
        <p:txBody>
          <a:bodyPr>
            <a:noAutofit/>
          </a:bodyPr>
          <a:lstStyle/>
          <a:p>
            <a:r>
              <a:rPr lang="de-DE" sz="1400" b="1" dirty="0" smtClean="0">
                <a:latin typeface="Arial" panose="020B0604020202020204" pitchFamily="34" charset="0"/>
                <a:cs typeface="Arial" panose="020B0604020202020204" pitchFamily="34" charset="0"/>
              </a:rPr>
              <a:t>Messen</a:t>
            </a:r>
          </a:p>
          <a:p>
            <a:pPr lvl="1"/>
            <a:r>
              <a:rPr lang="de-DE" sz="1200" dirty="0">
                <a:latin typeface="Arial" panose="020B0604020202020204" pitchFamily="34" charset="0"/>
                <a:cs typeface="Arial" panose="020B0604020202020204" pitchFamily="34" charset="0"/>
              </a:rPr>
              <a:t>Messungen dürfen nur von Elektrofachkräften, elektrotechnisch unterwiesenen Personen oder von Laien unter direkter Beaufsichtigung oder unter Aufsichtsführung durch eine Elektrofachkraft ausgeführt </a:t>
            </a:r>
            <a:r>
              <a:rPr lang="de-DE" sz="1200" dirty="0" smtClean="0">
                <a:latin typeface="Arial" panose="020B0604020202020204" pitchFamily="34" charset="0"/>
                <a:cs typeface="Arial" panose="020B0604020202020204" pitchFamily="34" charset="0"/>
              </a:rPr>
              <a:t>werden</a:t>
            </a:r>
          </a:p>
          <a:p>
            <a:pPr lvl="1"/>
            <a:r>
              <a:rPr lang="de-DE" sz="1200" dirty="0">
                <a:latin typeface="Arial" panose="020B0604020202020204" pitchFamily="34" charset="0"/>
                <a:cs typeface="Arial" panose="020B0604020202020204" pitchFamily="34" charset="0"/>
              </a:rPr>
              <a:t>Für Messungen in elektrischen Anlagen müssen geeignete und sichere Messgeräte verwendet </a:t>
            </a:r>
            <a:r>
              <a:rPr lang="de-DE" sz="1200" dirty="0" smtClean="0">
                <a:latin typeface="Arial" panose="020B0604020202020204" pitchFamily="34" charset="0"/>
                <a:cs typeface="Arial" panose="020B0604020202020204" pitchFamily="34" charset="0"/>
              </a:rPr>
              <a:t>werden</a:t>
            </a:r>
            <a:r>
              <a:rPr lang="de-DE" sz="1200" dirty="0">
                <a:latin typeface="Arial" panose="020B0604020202020204" pitchFamily="34" charset="0"/>
                <a:cs typeface="Arial" panose="020B0604020202020204" pitchFamily="34" charset="0"/>
              </a:rPr>
              <a:t>. Diese Messgeräte müssen vor und, soweit erforderlich, nach der Benutzung geprüft </a:t>
            </a:r>
            <a:r>
              <a:rPr lang="de-DE" sz="1200" dirty="0" smtClean="0">
                <a:latin typeface="Arial" panose="020B0604020202020204" pitchFamily="34" charset="0"/>
                <a:cs typeface="Arial" panose="020B0604020202020204" pitchFamily="34" charset="0"/>
              </a:rPr>
              <a:t>werde</a:t>
            </a:r>
          </a:p>
          <a:p>
            <a:pPr lvl="1"/>
            <a:r>
              <a:rPr lang="de-DE" sz="1200" dirty="0">
                <a:latin typeface="Arial" panose="020B0604020202020204" pitchFamily="34" charset="0"/>
                <a:cs typeface="Arial" panose="020B0604020202020204" pitchFamily="34" charset="0"/>
              </a:rPr>
              <a:t>Wenn beim Messen die Gefahr der direkten Berührung unter Spannung stehender Teile besteht, müssen persönliche Schutzausrüstungen verwendet werden und Vorkehrungen gegen elektrischen Schlag und die Auswirkungen von Kurzschluss und Störlichtbögen getroffen werden. </a:t>
            </a:r>
            <a:endParaRPr lang="de-DE" sz="1200" dirty="0" smtClean="0">
              <a:latin typeface="Arial" panose="020B0604020202020204" pitchFamily="34" charset="0"/>
              <a:cs typeface="Arial" panose="020B0604020202020204" pitchFamily="34" charset="0"/>
            </a:endParaRPr>
          </a:p>
          <a:p>
            <a:pPr lvl="1"/>
            <a:r>
              <a:rPr lang="de-DE" sz="1200" dirty="0">
                <a:latin typeface="Arial" panose="020B0604020202020204" pitchFamily="34" charset="0"/>
                <a:cs typeface="Arial" panose="020B0604020202020204" pitchFamily="34" charset="0"/>
              </a:rPr>
              <a:t>Sofern erforderlich, müssen die Festlegungen für Arbeiten im spannungsfreien </a:t>
            </a:r>
            <a:r>
              <a:rPr lang="de-DE" sz="1200" dirty="0" smtClean="0">
                <a:latin typeface="Arial" panose="020B0604020202020204" pitchFamily="34" charset="0"/>
                <a:cs typeface="Arial" panose="020B0604020202020204" pitchFamily="34" charset="0"/>
              </a:rPr>
              <a:t>Zustand, Arbeiten </a:t>
            </a:r>
            <a:r>
              <a:rPr lang="de-DE" sz="1200" dirty="0">
                <a:latin typeface="Arial" panose="020B0604020202020204" pitchFamily="34" charset="0"/>
                <a:cs typeface="Arial" panose="020B0604020202020204" pitchFamily="34" charset="0"/>
              </a:rPr>
              <a:t>unter Spannung </a:t>
            </a:r>
            <a:r>
              <a:rPr lang="de-DE" sz="1200" dirty="0" smtClean="0">
                <a:latin typeface="Arial" panose="020B0604020202020204" pitchFamily="34" charset="0"/>
                <a:cs typeface="Arial" panose="020B0604020202020204" pitchFamily="34" charset="0"/>
              </a:rPr>
              <a:t>oder </a:t>
            </a:r>
            <a:r>
              <a:rPr lang="de-DE" sz="1200" dirty="0">
                <a:latin typeface="Arial" panose="020B0604020202020204" pitchFamily="34" charset="0"/>
                <a:cs typeface="Arial" panose="020B0604020202020204" pitchFamily="34" charset="0"/>
              </a:rPr>
              <a:t>Arbeiten in der Nähe unter Spannung stehender Teile </a:t>
            </a:r>
            <a:r>
              <a:rPr lang="de-DE" sz="1200" dirty="0" smtClean="0">
                <a:latin typeface="Arial" panose="020B0604020202020204" pitchFamily="34" charset="0"/>
                <a:cs typeface="Arial" panose="020B0604020202020204" pitchFamily="34" charset="0"/>
              </a:rPr>
              <a:t>angewendet werden</a:t>
            </a:r>
            <a:r>
              <a:rPr lang="de-DE"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03117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Erhalten des ordnungsgemäßen Zustandes</a:t>
            </a:r>
          </a:p>
        </p:txBody>
      </p:sp>
      <p:sp>
        <p:nvSpPr>
          <p:cNvPr id="3" name="Inhaltsplatzhalter 2"/>
          <p:cNvSpPr>
            <a:spLocks noGrp="1"/>
          </p:cNvSpPr>
          <p:nvPr>
            <p:ph sz="quarter" idx="13"/>
          </p:nvPr>
        </p:nvSpPr>
        <p:spPr/>
        <p:txBody>
          <a:bodyPr>
            <a:noAutofit/>
          </a:bodyPr>
          <a:lstStyle/>
          <a:p>
            <a:r>
              <a:rPr lang="de-DE" sz="1400" b="1" dirty="0" smtClean="0">
                <a:latin typeface="Arial" panose="020B0604020202020204" pitchFamily="34" charset="0"/>
                <a:cs typeface="Arial" panose="020B0604020202020204" pitchFamily="34" charset="0"/>
              </a:rPr>
              <a:t>Erproben</a:t>
            </a:r>
          </a:p>
          <a:p>
            <a:pPr lvl="1"/>
            <a:r>
              <a:rPr lang="de-DE" sz="1200" dirty="0">
                <a:latin typeface="Arial" panose="020B0604020202020204" pitchFamily="34" charset="0"/>
                <a:cs typeface="Arial" panose="020B0604020202020204" pitchFamily="34" charset="0"/>
              </a:rPr>
              <a:t>Erproben dient der Feststellung der Funktionsfähigkeit oder des elektrischen, mechanischen oder thermischen Zustandes einer elektrischen Anlage. Erproben schließt auch die Überprüfung der Wirksamkeit von z. B. elektrischen Schutzeinrichtungen und Sicherheitsstromkreisen ein. Erproben kann Messungen </a:t>
            </a:r>
            <a:r>
              <a:rPr lang="de-DE" sz="1200" dirty="0" smtClean="0">
                <a:latin typeface="Arial" panose="020B0604020202020204" pitchFamily="34" charset="0"/>
                <a:cs typeface="Arial" panose="020B0604020202020204" pitchFamily="34" charset="0"/>
              </a:rPr>
              <a:t>einschließen</a:t>
            </a:r>
            <a:r>
              <a:rPr lang="de-DE" sz="1200" dirty="0">
                <a:latin typeface="Arial" panose="020B0604020202020204" pitchFamily="34" charset="0"/>
                <a:cs typeface="Arial" panose="020B0604020202020204" pitchFamily="34" charset="0"/>
              </a:rPr>
              <a:t>, die nach </a:t>
            </a:r>
            <a:r>
              <a:rPr lang="de-DE" sz="1200" dirty="0" smtClean="0">
                <a:latin typeface="Arial" panose="020B0604020202020204" pitchFamily="34" charset="0"/>
                <a:cs typeface="Arial" panose="020B0604020202020204" pitchFamily="34" charset="0"/>
              </a:rPr>
              <a:t>durchzuführen </a:t>
            </a:r>
            <a:r>
              <a:rPr lang="de-DE" sz="1200" dirty="0">
                <a:latin typeface="Arial" panose="020B0604020202020204" pitchFamily="34" charset="0"/>
                <a:cs typeface="Arial" panose="020B0604020202020204" pitchFamily="34" charset="0"/>
              </a:rPr>
              <a:t>sind. Erprobungen dürfen nur von Elektrofachkräften, </a:t>
            </a:r>
            <a:r>
              <a:rPr lang="de-DE" sz="1200" dirty="0" smtClean="0">
                <a:latin typeface="Arial" panose="020B0604020202020204" pitchFamily="34" charset="0"/>
                <a:cs typeface="Arial" panose="020B0604020202020204" pitchFamily="34" charset="0"/>
              </a:rPr>
              <a:t>elektrotechnisch </a:t>
            </a:r>
            <a:r>
              <a:rPr lang="de-DE" sz="1200" dirty="0">
                <a:latin typeface="Arial" panose="020B0604020202020204" pitchFamily="34" charset="0"/>
                <a:cs typeface="Arial" panose="020B0604020202020204" pitchFamily="34" charset="0"/>
              </a:rPr>
              <a:t>unterwiesenen Personen oder von Laien unter Aufsichtsführung oder unter direkter Beaufsichtigung durch eine Elektrofachkraft ausgeführt werden. </a:t>
            </a:r>
            <a:endParaRPr lang="de-DE" sz="1200" dirty="0" smtClean="0">
              <a:latin typeface="Arial" panose="020B0604020202020204" pitchFamily="34" charset="0"/>
              <a:cs typeface="Arial" panose="020B0604020202020204" pitchFamily="34" charset="0"/>
            </a:endParaRPr>
          </a:p>
          <a:p>
            <a:pPr lvl="1"/>
            <a:r>
              <a:rPr lang="de-DE" sz="1200" dirty="0">
                <a:latin typeface="Arial" panose="020B0604020202020204" pitchFamily="34" charset="0"/>
                <a:cs typeface="Arial" panose="020B0604020202020204" pitchFamily="34" charset="0"/>
              </a:rPr>
              <a:t>Erproben dient der Feststellung der Funktionsfähigkeit oder des elektrischen, mechanischen oder thermischen Zustandes einer elektrischen Anlage. Erproben schließt auch die Überprüfung der Wirksamkeit von z. B. elektrischen Schutzeinrichtungen und Sicherheitsstromkreisen ein. Erproben kann Messungen </a:t>
            </a:r>
            <a:r>
              <a:rPr lang="de-DE" sz="1200" dirty="0" smtClean="0">
                <a:latin typeface="Arial" panose="020B0604020202020204" pitchFamily="34" charset="0"/>
                <a:cs typeface="Arial" panose="020B0604020202020204" pitchFamily="34" charset="0"/>
              </a:rPr>
              <a:t>einschließen</a:t>
            </a:r>
            <a:r>
              <a:rPr lang="de-DE" sz="1200" dirty="0">
                <a:latin typeface="Arial" panose="020B0604020202020204" pitchFamily="34" charset="0"/>
                <a:cs typeface="Arial" panose="020B0604020202020204" pitchFamily="34" charset="0"/>
              </a:rPr>
              <a:t>, die </a:t>
            </a:r>
            <a:r>
              <a:rPr lang="de-DE" sz="1200" dirty="0" smtClean="0">
                <a:latin typeface="Arial" panose="020B0604020202020204" pitchFamily="34" charset="0"/>
                <a:cs typeface="Arial" panose="020B0604020202020204" pitchFamily="34" charset="0"/>
              </a:rPr>
              <a:t>nachdurchzuführen </a:t>
            </a:r>
            <a:r>
              <a:rPr lang="de-DE" sz="1200" dirty="0">
                <a:latin typeface="Arial" panose="020B0604020202020204" pitchFamily="34" charset="0"/>
                <a:cs typeface="Arial" panose="020B0604020202020204" pitchFamily="34" charset="0"/>
              </a:rPr>
              <a:t>sind. Erprobungen dürfen nur von Elektrofachkräften, </a:t>
            </a:r>
            <a:r>
              <a:rPr lang="de-DE" sz="1200" dirty="0" smtClean="0">
                <a:latin typeface="Arial" panose="020B0604020202020204" pitchFamily="34" charset="0"/>
                <a:cs typeface="Arial" panose="020B0604020202020204" pitchFamily="34" charset="0"/>
              </a:rPr>
              <a:t>elektrotechnisch </a:t>
            </a:r>
            <a:r>
              <a:rPr lang="de-DE" sz="1200" dirty="0">
                <a:latin typeface="Arial" panose="020B0604020202020204" pitchFamily="34" charset="0"/>
                <a:cs typeface="Arial" panose="020B0604020202020204" pitchFamily="34" charset="0"/>
              </a:rPr>
              <a:t>unterwiesenen Personen oder von Laien unter Aufsichtsführung oder unter direkter Beaufsichtigung durch eine Elektrofachkraft ausgeführt werden. </a:t>
            </a:r>
            <a:r>
              <a:rPr lang="de-DE" sz="1200" dirty="0" smtClean="0">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122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Erhalten des ordnungsgemäßen Zustandes</a:t>
            </a:r>
          </a:p>
        </p:txBody>
      </p:sp>
      <p:sp>
        <p:nvSpPr>
          <p:cNvPr id="3" name="Inhaltsplatzhalter 2"/>
          <p:cNvSpPr>
            <a:spLocks noGrp="1"/>
          </p:cNvSpPr>
          <p:nvPr>
            <p:ph sz="quarter" idx="13"/>
          </p:nvPr>
        </p:nvSpPr>
        <p:spPr/>
        <p:txBody>
          <a:bodyPr>
            <a:noAutofit/>
          </a:bodyPr>
          <a:lstStyle/>
          <a:p>
            <a:r>
              <a:rPr lang="de-DE" sz="1400" b="1" dirty="0" smtClean="0">
                <a:latin typeface="Arial" panose="020B0604020202020204" pitchFamily="34" charset="0"/>
                <a:cs typeface="Arial" panose="020B0604020202020204" pitchFamily="34" charset="0"/>
              </a:rPr>
              <a:t>Prüfen</a:t>
            </a:r>
          </a:p>
          <a:p>
            <a:pPr lvl="1"/>
            <a:r>
              <a:rPr lang="de-DE" sz="1200" dirty="0">
                <a:latin typeface="Arial" panose="020B0604020202020204" pitchFamily="34" charset="0"/>
                <a:cs typeface="Arial" panose="020B0604020202020204" pitchFamily="34" charset="0"/>
              </a:rPr>
              <a:t>Der Zweck von Prüfungen ist der Nachweis, dass eine elektrische Anlage den </a:t>
            </a:r>
            <a:r>
              <a:rPr lang="de-DE" sz="1200" dirty="0" smtClean="0">
                <a:latin typeface="Arial" panose="020B0604020202020204" pitchFamily="34" charset="0"/>
                <a:cs typeface="Arial" panose="020B0604020202020204" pitchFamily="34" charset="0"/>
              </a:rPr>
              <a:t>Sicherheitsvorschriften </a:t>
            </a:r>
            <a:r>
              <a:rPr lang="de-DE" sz="1200" dirty="0">
                <a:latin typeface="Arial" panose="020B0604020202020204" pitchFamily="34" charset="0"/>
                <a:cs typeface="Arial" panose="020B0604020202020204" pitchFamily="34" charset="0"/>
              </a:rPr>
              <a:t>und den Errichtungsnormen entspricht; die Prüfungen können den Nachweis der korrekten Funktion der Anlage einschließen. Sowohl neue Anlagen als auch bestehende Anlagen nach Änderungen und Erweiterungen müssen vor ihrer Inbetriebnahme einer Prüfung unterzogen werden. Elektrische Anlagen müssen in geeigneten Zeitabständen geprüft werden. Wiederkehrende Prüfungen sollen Mängel aufdecken, die nach der Inbetriebnahme aufgetreten sind und den Betrieb behindern oder Gefährdungen hervorrufen können. </a:t>
            </a:r>
            <a:endParaRPr lang="de-DE" sz="1200" dirty="0" smtClean="0">
              <a:latin typeface="Arial" panose="020B0604020202020204" pitchFamily="34" charset="0"/>
              <a:cs typeface="Arial" panose="020B0604020202020204" pitchFamily="34" charset="0"/>
            </a:endParaRPr>
          </a:p>
          <a:p>
            <a:pPr lvl="1"/>
            <a:r>
              <a:rPr lang="de-DE" sz="1200" dirty="0">
                <a:latin typeface="Arial" panose="020B0604020202020204" pitchFamily="34" charset="0"/>
                <a:cs typeface="Arial" panose="020B0604020202020204" pitchFamily="34" charset="0"/>
              </a:rPr>
              <a:t>Prüfungen können folgende Schritte umfassen: </a:t>
            </a:r>
          </a:p>
          <a:p>
            <a:pPr lvl="2"/>
            <a:r>
              <a:rPr lang="de-DE" sz="1000" dirty="0" smtClean="0">
                <a:latin typeface="Arial" panose="020B0604020202020204" pitchFamily="34" charset="0"/>
                <a:cs typeface="Arial" panose="020B0604020202020204" pitchFamily="34" charset="0"/>
              </a:rPr>
              <a:t>Besichtigen</a:t>
            </a:r>
            <a:r>
              <a:rPr lang="de-DE" sz="1000" dirty="0">
                <a:latin typeface="Arial" panose="020B0604020202020204" pitchFamily="34" charset="0"/>
                <a:cs typeface="Arial" panose="020B0604020202020204" pitchFamily="34" charset="0"/>
              </a:rPr>
              <a:t>, </a:t>
            </a:r>
          </a:p>
          <a:p>
            <a:pPr lvl="2"/>
            <a:r>
              <a:rPr lang="de-DE" sz="1000" dirty="0" smtClean="0">
                <a:latin typeface="Arial" panose="020B0604020202020204" pitchFamily="34" charset="0"/>
                <a:cs typeface="Arial" panose="020B0604020202020204" pitchFamily="34" charset="0"/>
              </a:rPr>
              <a:t>Messen </a:t>
            </a:r>
            <a:r>
              <a:rPr lang="de-DE" sz="1000" dirty="0">
                <a:latin typeface="Arial" panose="020B0604020202020204" pitchFamily="34" charset="0"/>
                <a:cs typeface="Arial" panose="020B0604020202020204" pitchFamily="34" charset="0"/>
              </a:rPr>
              <a:t>und/oder Erproben entsprechend den Anforderungen</a:t>
            </a:r>
          </a:p>
        </p:txBody>
      </p:sp>
    </p:spTree>
    <p:extLst>
      <p:ext uri="{BB962C8B-B14F-4D97-AF65-F5344CB8AC3E}">
        <p14:creationId xmlns:p14="http://schemas.microsoft.com/office/powerpoint/2010/main" val="2881121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Erhalten des ordnungsgemäßen Zustandes</a:t>
            </a:r>
          </a:p>
        </p:txBody>
      </p:sp>
      <p:sp>
        <p:nvSpPr>
          <p:cNvPr id="3" name="Inhaltsplatzhalter 2"/>
          <p:cNvSpPr>
            <a:spLocks noGrp="1"/>
          </p:cNvSpPr>
          <p:nvPr>
            <p:ph sz="quarter" idx="13"/>
          </p:nvPr>
        </p:nvSpPr>
        <p:spPr/>
        <p:txBody>
          <a:bodyPr>
            <a:noAutofit/>
          </a:bodyPr>
          <a:lstStyle/>
          <a:p>
            <a:r>
              <a:rPr lang="de-DE" sz="1400" b="1" dirty="0" smtClean="0">
                <a:latin typeface="Arial" panose="020B0604020202020204" pitchFamily="34" charset="0"/>
                <a:cs typeface="Arial" panose="020B0604020202020204" pitchFamily="34" charset="0"/>
              </a:rPr>
              <a:t>Prüfen</a:t>
            </a:r>
          </a:p>
          <a:p>
            <a:pPr lvl="1"/>
            <a:r>
              <a:rPr lang="de-DE" sz="1200" dirty="0">
                <a:latin typeface="Arial" panose="020B0604020202020204" pitchFamily="34" charset="0"/>
                <a:cs typeface="Arial" panose="020B0604020202020204" pitchFamily="34" charset="0"/>
              </a:rPr>
              <a:t>Prüfungen müssen unter Bezugnahme auf die erforderlichen Schaltpläne </a:t>
            </a:r>
            <a:r>
              <a:rPr lang="de-DE" sz="1200" dirty="0" smtClean="0">
                <a:latin typeface="Arial" panose="020B0604020202020204" pitchFamily="34" charset="0"/>
                <a:cs typeface="Arial" panose="020B0604020202020204" pitchFamily="34" charset="0"/>
              </a:rPr>
              <a:t>und technischen </a:t>
            </a:r>
            <a:r>
              <a:rPr lang="de-DE" sz="1200" dirty="0">
                <a:latin typeface="Arial" panose="020B0604020202020204" pitchFamily="34" charset="0"/>
                <a:cs typeface="Arial" panose="020B0604020202020204" pitchFamily="34" charset="0"/>
              </a:rPr>
              <a:t>Unterlagen durchgeführt werden</a:t>
            </a:r>
            <a:r>
              <a:rPr lang="de-DE" sz="1200" dirty="0" smtClean="0">
                <a:latin typeface="Arial" panose="020B0604020202020204" pitchFamily="34" charset="0"/>
                <a:cs typeface="Arial" panose="020B0604020202020204" pitchFamily="34" charset="0"/>
              </a:rPr>
              <a:t>.</a:t>
            </a:r>
          </a:p>
          <a:p>
            <a:pPr lvl="1"/>
            <a:r>
              <a:rPr lang="de-DE" sz="1200" dirty="0">
                <a:latin typeface="Arial" panose="020B0604020202020204" pitchFamily="34" charset="0"/>
                <a:cs typeface="Arial" panose="020B0604020202020204" pitchFamily="34" charset="0"/>
              </a:rPr>
              <a:t>Mängel, die eine unmittelbare Gefahr bilden, müssen unverzüglich behoben oder fehlerhafte Teile außer Betrieb genommen und gegen Wiedereinschalten gesichert werden. </a:t>
            </a:r>
            <a:endParaRPr lang="de-DE" sz="1200" dirty="0" smtClean="0">
              <a:latin typeface="Arial" panose="020B0604020202020204" pitchFamily="34" charset="0"/>
              <a:cs typeface="Arial" panose="020B0604020202020204" pitchFamily="34" charset="0"/>
            </a:endParaRPr>
          </a:p>
          <a:p>
            <a:pPr lvl="1"/>
            <a:r>
              <a:rPr lang="de-DE" sz="1200" dirty="0">
                <a:latin typeface="Arial" panose="020B0604020202020204" pitchFamily="34" charset="0"/>
                <a:cs typeface="Arial" panose="020B0604020202020204" pitchFamily="34" charset="0"/>
              </a:rPr>
              <a:t>Prüfungen müssen von Elektrofachkräften durchgeführt werden, die Kenntnisse durch Prüfung </a:t>
            </a:r>
            <a:r>
              <a:rPr lang="de-DE" sz="1200" dirty="0" smtClean="0">
                <a:latin typeface="Arial" panose="020B0604020202020204" pitchFamily="34" charset="0"/>
                <a:cs typeface="Arial" panose="020B0604020202020204" pitchFamily="34" charset="0"/>
              </a:rPr>
              <a:t>vergleichbarer </a:t>
            </a:r>
            <a:r>
              <a:rPr lang="de-DE" sz="1200" dirty="0">
                <a:latin typeface="Arial" panose="020B0604020202020204" pitchFamily="34" charset="0"/>
                <a:cs typeface="Arial" panose="020B0604020202020204" pitchFamily="34" charset="0"/>
              </a:rPr>
              <a:t>Anlagen haben. Die Prüfungen müssen mit geeigneter Ausrüstung und so durchgeführt werden, dass Gefahren vermieden werden, wobei erforderlichenfalls Einschränkungen durch blanke unter Spannung stehende Teile zu berücksichtigen sind</a:t>
            </a:r>
            <a:r>
              <a:rPr lang="de-DE" sz="1200" dirty="0" smtClean="0">
                <a:latin typeface="Arial" panose="020B0604020202020204" pitchFamily="34" charset="0"/>
                <a:cs typeface="Arial" panose="020B0604020202020204" pitchFamily="34" charset="0"/>
              </a:rPr>
              <a:t>.</a:t>
            </a:r>
          </a:p>
          <a:p>
            <a:pPr lvl="1"/>
            <a:r>
              <a:rPr lang="de-DE" sz="1200" dirty="0">
                <a:latin typeface="Arial" panose="020B0604020202020204" pitchFamily="34" charset="0"/>
                <a:cs typeface="Arial" panose="020B0604020202020204" pitchFamily="34" charset="0"/>
              </a:rPr>
              <a:t>Das Prüfungsergebnis muss aufgezeichnet werden. Falls erforderlich sind entsprechende </a:t>
            </a:r>
            <a:r>
              <a:rPr lang="de-DE" sz="1200" dirty="0" smtClean="0">
                <a:latin typeface="Arial" panose="020B0604020202020204" pitchFamily="34" charset="0"/>
                <a:cs typeface="Arial" panose="020B0604020202020204" pitchFamily="34" charset="0"/>
              </a:rPr>
              <a:t>Maßnahmen </a:t>
            </a:r>
            <a:r>
              <a:rPr lang="de-DE" sz="1200" dirty="0">
                <a:latin typeface="Arial" panose="020B0604020202020204" pitchFamily="34" charset="0"/>
                <a:cs typeface="Arial" panose="020B0604020202020204" pitchFamily="34" charset="0"/>
              </a:rPr>
              <a:t>zur Mängelbeseitigung zu treffen, und die Ergebnisse sind in Übereinstimmung mit nationalen und </a:t>
            </a:r>
            <a:r>
              <a:rPr lang="de-DE" sz="1200" dirty="0" smtClean="0">
                <a:latin typeface="Arial" panose="020B0604020202020204" pitchFamily="34" charset="0"/>
                <a:cs typeface="Arial" panose="020B0604020202020204" pitchFamily="34" charset="0"/>
              </a:rPr>
              <a:t>betrieblichen </a:t>
            </a:r>
            <a:r>
              <a:rPr lang="de-DE" sz="1200" dirty="0">
                <a:latin typeface="Arial" panose="020B0604020202020204" pitchFamily="34" charset="0"/>
                <a:cs typeface="Arial" panose="020B0604020202020204" pitchFamily="34" charset="0"/>
              </a:rPr>
              <a:t>Anforderungen aufzuzeichnen. </a:t>
            </a:r>
            <a:endParaRPr lang="de-DE"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660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a:latin typeface="Arial" panose="020B0604020202020204" pitchFamily="34" charset="0"/>
                <a:cs typeface="Arial" panose="020B0604020202020204" pitchFamily="34" charset="0"/>
              </a:rPr>
              <a:t>Erhalten des ordnungsgemäßen Zustandes</a:t>
            </a:r>
          </a:p>
        </p:txBody>
      </p:sp>
      <p:sp>
        <p:nvSpPr>
          <p:cNvPr id="3" name="Inhaltsplatzhalter 2"/>
          <p:cNvSpPr>
            <a:spLocks noGrp="1"/>
          </p:cNvSpPr>
          <p:nvPr>
            <p:ph sz="quarter" idx="13"/>
          </p:nvPr>
        </p:nvSpPr>
        <p:spPr/>
        <p:txBody>
          <a:bodyPr>
            <a:noAutofit/>
          </a:bodyPr>
          <a:lstStyle/>
          <a:p>
            <a:r>
              <a:rPr lang="de-DE" sz="1400" b="1" dirty="0" smtClean="0">
                <a:latin typeface="Arial" panose="020B0604020202020204" pitchFamily="34" charset="0"/>
                <a:cs typeface="Arial" panose="020B0604020202020204" pitchFamily="34" charset="0"/>
              </a:rPr>
              <a:t>Wiederkehrende Prüfungen</a:t>
            </a:r>
          </a:p>
          <a:p>
            <a:pPr lvl="1"/>
            <a:r>
              <a:rPr lang="de-DE" sz="1200" dirty="0" smtClean="0">
                <a:latin typeface="Arial" panose="020B0604020202020204" pitchFamily="34" charset="0"/>
                <a:cs typeface="Arial" panose="020B0604020202020204" pitchFamily="34" charset="0"/>
              </a:rPr>
              <a:t>Nach DIN en 601010-0 (</a:t>
            </a:r>
            <a:r>
              <a:rPr lang="de-DE" sz="1200" dirty="0" err="1" smtClean="0">
                <a:latin typeface="Arial" panose="020B0604020202020204" pitchFamily="34" charset="0"/>
                <a:cs typeface="Arial" panose="020B0604020202020204" pitchFamily="34" charset="0"/>
              </a:rPr>
              <a:t>vde</a:t>
            </a:r>
            <a:r>
              <a:rPr lang="de-DE" sz="1200" dirty="0" smtClean="0">
                <a:latin typeface="Arial" panose="020B0604020202020204" pitchFamily="34" charset="0"/>
                <a:cs typeface="Arial" panose="020B0604020202020204" pitchFamily="34" charset="0"/>
              </a:rPr>
              <a:t> 0206-1) müssen elektrische anlagen in geeigneten zeitabständen wiederkehrend geprüft werden.</a:t>
            </a:r>
          </a:p>
          <a:p>
            <a:pPr lvl="1"/>
            <a:r>
              <a:rPr lang="de-DE" sz="1200" dirty="0">
                <a:latin typeface="Arial" panose="020B0604020202020204" pitchFamily="34" charset="0"/>
                <a:cs typeface="Arial" panose="020B0604020202020204" pitchFamily="34" charset="0"/>
              </a:rPr>
              <a:t>Der Umfang wiederkehrender Prüfungen </a:t>
            </a:r>
            <a:r>
              <a:rPr lang="de-DE" sz="1200" dirty="0" smtClean="0">
                <a:latin typeface="Arial" panose="020B0604020202020204" pitchFamily="34" charset="0"/>
                <a:cs typeface="Arial" panose="020B0604020202020204" pitchFamily="34" charset="0"/>
              </a:rPr>
              <a:t>darf </a:t>
            </a:r>
            <a:r>
              <a:rPr lang="de-DE" sz="1200" dirty="0">
                <a:latin typeface="Arial" panose="020B0604020202020204" pitchFamily="34" charset="0"/>
                <a:cs typeface="Arial" panose="020B0604020202020204" pitchFamily="34" charset="0"/>
              </a:rPr>
              <a:t>je nach Bedarf und nach den </a:t>
            </a:r>
            <a:r>
              <a:rPr lang="de-DE" sz="1200" dirty="0" smtClean="0">
                <a:latin typeface="Arial" panose="020B0604020202020204" pitchFamily="34" charset="0"/>
                <a:cs typeface="Arial" panose="020B0604020202020204" pitchFamily="34" charset="0"/>
              </a:rPr>
              <a:t>Betriebsverhältnissen </a:t>
            </a:r>
            <a:r>
              <a:rPr lang="de-DE" sz="1200" dirty="0">
                <a:latin typeface="Arial" panose="020B0604020202020204" pitchFamily="34" charset="0"/>
                <a:cs typeface="Arial" panose="020B0604020202020204" pitchFamily="34" charset="0"/>
              </a:rPr>
              <a:t>auf Stichproben sowohl in Bezug auf den örtlichen Bereich (Anlagenteile) als auch auf die </a:t>
            </a:r>
            <a:r>
              <a:rPr lang="de-DE" sz="1200" dirty="0" smtClean="0">
                <a:latin typeface="Arial" panose="020B0604020202020204" pitchFamily="34" charset="0"/>
                <a:cs typeface="Arial" panose="020B0604020202020204" pitchFamily="34" charset="0"/>
              </a:rPr>
              <a:t>durchzuführenden </a:t>
            </a:r>
            <a:r>
              <a:rPr lang="de-DE" sz="1200" dirty="0">
                <a:latin typeface="Arial" panose="020B0604020202020204" pitchFamily="34" charset="0"/>
                <a:cs typeface="Arial" panose="020B0604020202020204" pitchFamily="34" charset="0"/>
              </a:rPr>
              <a:t>Maßnahmen beschränkt werden, soweit dadurch eine Beurteilung des ordnungsgemäßen Zustandes möglich ist</a:t>
            </a:r>
            <a:r>
              <a:rPr lang="de-DE" sz="1200" dirty="0"/>
              <a:t>. </a:t>
            </a:r>
            <a:endParaRPr lang="de-DE" sz="1200" dirty="0" smtClean="0"/>
          </a:p>
          <a:p>
            <a:pPr lvl="1"/>
            <a:r>
              <a:rPr lang="de-DE" sz="1200" dirty="0">
                <a:latin typeface="Arial" panose="020B0604020202020204" pitchFamily="34" charset="0"/>
                <a:cs typeface="Arial" panose="020B0604020202020204" pitchFamily="34" charset="0"/>
              </a:rPr>
              <a:t>Die wiederkehrende Prüfung, die aus einer ausführlichen Überprüfung der Anlage besteht, muss je nach Anforderung entweder ohne Demontage oder mit Teildemontage durchgeführt werden, ergänzt durch geeignete Prüfungen nach DIN VDE 0100-600 (VDE 0100-600), Abschnitt 61, einschließlich der </a:t>
            </a:r>
            <a:r>
              <a:rPr lang="de-DE" sz="1200" dirty="0" smtClean="0">
                <a:latin typeface="Arial" panose="020B0604020202020204" pitchFamily="34" charset="0"/>
                <a:cs typeface="Arial" panose="020B0604020202020204" pitchFamily="34" charset="0"/>
              </a:rPr>
              <a:t>Prüfung </a:t>
            </a:r>
            <a:r>
              <a:rPr lang="de-DE" sz="1200" dirty="0">
                <a:latin typeface="Arial" panose="020B0604020202020204" pitchFamily="34" charset="0"/>
                <a:cs typeface="Arial" panose="020B0604020202020204" pitchFamily="34" charset="0"/>
              </a:rPr>
              <a:t>der Einhaltung der nach DIN VDE 0100-410 (VDE 0100-410) geforderten Abschaltzeiten von </a:t>
            </a:r>
            <a:r>
              <a:rPr lang="de-DE" sz="1200" dirty="0" smtClean="0">
                <a:latin typeface="Arial" panose="020B0604020202020204" pitchFamily="34" charset="0"/>
                <a:cs typeface="Arial" panose="020B0604020202020204" pitchFamily="34" charset="0"/>
              </a:rPr>
              <a:t>Fehlerstrom-Schutzeinrichtungen </a:t>
            </a:r>
            <a:r>
              <a:rPr lang="de-DE" sz="1200" dirty="0">
                <a:latin typeface="Arial" panose="020B0604020202020204" pitchFamily="34" charset="0"/>
                <a:cs typeface="Arial" panose="020B0604020202020204" pitchFamily="34" charset="0"/>
              </a:rPr>
              <a:t>(RCD), und durch Messungen</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23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latin typeface="Arial" panose="020B0604020202020204" pitchFamily="34" charset="0"/>
                <a:cs typeface="Arial" panose="020B0604020202020204" pitchFamily="34" charset="0"/>
              </a:rPr>
              <a:t>Arbeitsmethoden</a:t>
            </a:r>
            <a:endParaRPr lang="de-DE" sz="4000" dirty="0"/>
          </a:p>
        </p:txBody>
      </p:sp>
      <p:sp>
        <p:nvSpPr>
          <p:cNvPr id="3" name="Inhaltsplatzhalter 2"/>
          <p:cNvSpPr>
            <a:spLocks noGrp="1"/>
          </p:cNvSpPr>
          <p:nvPr>
            <p:ph sz="quarter" idx="13"/>
          </p:nvPr>
        </p:nvSpPr>
        <p:spPr/>
        <p:txBody>
          <a:bodyPr>
            <a:normAutofit/>
          </a:bodyPr>
          <a:lstStyle/>
          <a:p>
            <a:r>
              <a:rPr lang="de-DE" sz="1400" dirty="0">
                <a:latin typeface="Arial" panose="020B0604020202020204" pitchFamily="34" charset="0"/>
                <a:cs typeface="Arial" panose="020B0604020202020204" pitchFamily="34" charset="0"/>
              </a:rPr>
              <a:t>Vor jeder vorgesehenen Arbeit ist eine Planung einschließlich der Einschätzung der Gefährdungen durchzuführen, und es sind die notwendigen Schutzmaßnahmen </a:t>
            </a:r>
            <a:r>
              <a:rPr lang="de-DE" sz="1400" dirty="0" smtClean="0">
                <a:latin typeface="Arial" panose="020B0604020202020204" pitchFamily="34" charset="0"/>
                <a:cs typeface="Arial" panose="020B0604020202020204" pitchFamily="34" charset="0"/>
              </a:rPr>
              <a:t>umzusetzen</a:t>
            </a:r>
          </a:p>
          <a:p>
            <a:pPr lvl="1"/>
            <a:r>
              <a:rPr lang="de-DE" sz="1200" dirty="0">
                <a:latin typeface="Arial" panose="020B0604020202020204" pitchFamily="34" charset="0"/>
                <a:cs typeface="Arial" panose="020B0604020202020204" pitchFamily="34" charset="0"/>
              </a:rPr>
              <a:t>Nur der Anlagenverantwortliche darf die Durchführungserlaubnis zur Ausführung der geplanten Arbeit erteilen und zurücknehmen. Diese Durchführungserlaubnis muss im Falle einer Unterbrechung der Arbeiten, mit Ausnahme von kurzen Pausen, bei denen die Arbeitsstelle nicht verlassen wird, erneut erteilt werden. Grundsätzlich sind vor Aufnahme der Arbeit Festlegungen zu treffen, nach welchem Ablauf im Falle einer Unterbrechung die Arbeit wieder aufgenommen werden darf. Dies gilt insbesondere dann, wenn von der Arbeitsstelle aus keine Erdungs- und Kurzschließvorrichtung sichtbar ist. </a:t>
            </a:r>
          </a:p>
        </p:txBody>
      </p:sp>
    </p:spTree>
    <p:extLst>
      <p:ext uri="{BB962C8B-B14F-4D97-AF65-F5344CB8AC3E}">
        <p14:creationId xmlns:p14="http://schemas.microsoft.com/office/powerpoint/2010/main" val="1293784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latin typeface="Arial" panose="020B0604020202020204" pitchFamily="34" charset="0"/>
                <a:cs typeface="Arial" panose="020B0604020202020204" pitchFamily="34" charset="0"/>
              </a:rPr>
              <a:t>Arbeitsmethoden</a:t>
            </a:r>
            <a:endParaRPr lang="de-DE" sz="4000" dirty="0"/>
          </a:p>
        </p:txBody>
      </p:sp>
      <p:sp>
        <p:nvSpPr>
          <p:cNvPr id="3" name="Inhaltsplatzhalter 2"/>
          <p:cNvSpPr>
            <a:spLocks noGrp="1"/>
          </p:cNvSpPr>
          <p:nvPr>
            <p:ph sz="quarter" idx="13"/>
          </p:nvPr>
        </p:nvSpPr>
        <p:spPr/>
        <p:txBody>
          <a:bodyPr>
            <a:normAutofit/>
          </a:bodyPr>
          <a:lstStyle/>
          <a:p>
            <a:pPr lvl="1"/>
            <a:r>
              <a:rPr lang="de-DE" sz="1200" dirty="0">
                <a:latin typeface="Arial" panose="020B0604020202020204" pitchFamily="34" charset="0"/>
                <a:cs typeface="Arial" panose="020B0604020202020204" pitchFamily="34" charset="0"/>
              </a:rPr>
              <a:t>Darüber hinaus hat sich der Arbeitsverantwortliche vor Wiederaufnahme der Arbeit vom Fortbestand der getroffenen Schutzmaßnahmen zu überzeugen. Kann er dieses nicht beurteilen, muss er die Unterstützung des Anlagenverantwortlichen anfordern. Daher muss bei der Einweisung durch den Anlagenverantwortlichen auf die getroffenen Schutzmaßnahmen hingewiesen werden. </a:t>
            </a:r>
          </a:p>
          <a:p>
            <a:pPr lvl="1"/>
            <a:r>
              <a:rPr lang="de-DE" sz="1200" dirty="0">
                <a:latin typeface="Arial" panose="020B0604020202020204" pitchFamily="34" charset="0"/>
                <a:cs typeface="Arial" panose="020B0604020202020204" pitchFamily="34" charset="0"/>
              </a:rPr>
              <a:t>Vor Beginn der Arbeit sollte der Arbeitsverantwortliche zur Unterstützung des Anlagenverantwortlichen die Art, den Ort und die Auswirkungen der vorgesehenen Arbeit auf die Anlage melden. Vorzugsweise erfolgt diese Meldung schriftlich, insbesondere bei komplexen </a:t>
            </a:r>
            <a:r>
              <a:rPr lang="de-DE" sz="1200" dirty="0" smtClean="0">
                <a:latin typeface="Arial" panose="020B0604020202020204" pitchFamily="34" charset="0"/>
                <a:cs typeface="Arial" panose="020B0604020202020204" pitchFamily="34" charset="0"/>
              </a:rPr>
              <a:t>Arbeiten</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Entsprechend den allgemeinen Grundsätzen muss entweder der Anlagenverantwortliche oder der Arbeitsverantwortliche sicherstellen, dass vor Beginn und bei Beendigung von Arbeiten die ausführenden Personen aufgabenbezogen unterwiesen werden. </a:t>
            </a:r>
          </a:p>
          <a:p>
            <a:endParaRPr lang="de-DE"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92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Kursübersicht</a:t>
            </a:r>
            <a:endParaRPr lang="de-DE"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rmAutofit fontScale="62500" lnSpcReduction="20000"/>
          </a:bodyPr>
          <a:lstStyle/>
          <a:p>
            <a:r>
              <a:rPr lang="de-DE" b="1" dirty="0">
                <a:latin typeface="Arial" panose="020B0604020202020204" pitchFamily="34" charset="0"/>
                <a:cs typeface="Arial" panose="020B0604020202020204" pitchFamily="34" charset="0"/>
              </a:rPr>
              <a:t>Allgemeines</a:t>
            </a:r>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Personal, Organisation und Kommunikation: Anlagenbetreiber, Anlagenverantwortlicher, Arbeitsverantwortlicher, </a:t>
            </a:r>
            <a:r>
              <a:rPr lang="de-DE" dirty="0" err="1">
                <a:latin typeface="Arial" panose="020B0604020202020204" pitchFamily="34" charset="0"/>
                <a:cs typeface="Arial" panose="020B0604020202020204" pitchFamily="34" charset="0"/>
              </a:rPr>
              <a:t>EuP</a:t>
            </a:r>
            <a:r>
              <a:rPr lang="de-DE" dirty="0">
                <a:latin typeface="Arial" panose="020B0604020202020204" pitchFamily="34" charset="0"/>
                <a:cs typeface="Arial" panose="020B0604020202020204" pitchFamily="34" charset="0"/>
              </a:rPr>
              <a:t> und Laie</a:t>
            </a:r>
          </a:p>
          <a:p>
            <a:pPr lvl="1"/>
            <a:r>
              <a:rPr lang="de-DE" dirty="0" smtClean="0">
                <a:latin typeface="Arial" panose="020B0604020202020204" pitchFamily="34" charset="0"/>
                <a:cs typeface="Arial" panose="020B0604020202020204" pitchFamily="34" charset="0"/>
              </a:rPr>
              <a:t>Organisation</a:t>
            </a:r>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Übliche Betriebsvorgänge</a:t>
            </a:r>
          </a:p>
          <a:p>
            <a:r>
              <a:rPr lang="de-DE" b="1" dirty="0">
                <a:latin typeface="Arial" panose="020B0604020202020204" pitchFamily="34" charset="0"/>
                <a:cs typeface="Arial" panose="020B0604020202020204" pitchFamily="34" charset="0"/>
              </a:rPr>
              <a:t>Erhalten des ordnungsgemäßen Zustands</a:t>
            </a:r>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Messen, Erproben, Prüfen</a:t>
            </a:r>
          </a:p>
          <a:p>
            <a:pPr lvl="1"/>
            <a:r>
              <a:rPr lang="de-DE" dirty="0">
                <a:latin typeface="Arial" panose="020B0604020202020204" pitchFamily="34" charset="0"/>
                <a:cs typeface="Arial" panose="020B0604020202020204" pitchFamily="34" charset="0"/>
              </a:rPr>
              <a:t>Wiederkehrende Prüfung</a:t>
            </a:r>
          </a:p>
          <a:p>
            <a:r>
              <a:rPr lang="de-DE" b="1" dirty="0" smtClean="0">
                <a:latin typeface="Arial" panose="020B0604020202020204" pitchFamily="34" charset="0"/>
                <a:cs typeface="Arial" panose="020B0604020202020204" pitchFamily="34" charset="0"/>
              </a:rPr>
              <a:t>Arbeitsmethoden</a:t>
            </a:r>
          </a:p>
          <a:p>
            <a:pPr lvl="1"/>
            <a:r>
              <a:rPr lang="de-DE" dirty="0">
                <a:latin typeface="Arial" panose="020B0604020202020204" pitchFamily="34" charset="0"/>
                <a:cs typeface="Arial" panose="020B0604020202020204" pitchFamily="34" charset="0"/>
              </a:rPr>
              <a:t>Arbeiten im spannungsfreien </a:t>
            </a:r>
            <a:r>
              <a:rPr lang="de-DE" dirty="0" smtClean="0">
                <a:latin typeface="Arial" panose="020B0604020202020204" pitchFamily="34" charset="0"/>
                <a:cs typeface="Arial" panose="020B0604020202020204" pitchFamily="34" charset="0"/>
              </a:rPr>
              <a:t>Zustand</a:t>
            </a:r>
          </a:p>
          <a:p>
            <a:pPr lvl="1"/>
            <a:r>
              <a:rPr lang="de-DE" dirty="0" smtClean="0">
                <a:latin typeface="Arial" panose="020B0604020202020204" pitchFamily="34" charset="0"/>
                <a:cs typeface="Arial" panose="020B0604020202020204" pitchFamily="34" charset="0"/>
              </a:rPr>
              <a:t>Arbeiten unter Spannung</a:t>
            </a:r>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Arbeiten in der Nähe unter Spannung stehender </a:t>
            </a:r>
            <a:r>
              <a:rPr lang="de-DE" dirty="0" smtClean="0">
                <a:latin typeface="Arial" panose="020B0604020202020204" pitchFamily="34" charset="0"/>
                <a:cs typeface="Arial" panose="020B0604020202020204" pitchFamily="34" charset="0"/>
              </a:rPr>
              <a:t>Teile</a:t>
            </a:r>
            <a:endParaRPr lang="de-DE" b="1"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Instandhaltung</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31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latin typeface="Arial" panose="020B0604020202020204" pitchFamily="34" charset="0"/>
                <a:cs typeface="Arial" panose="020B0604020202020204" pitchFamily="34" charset="0"/>
              </a:rPr>
              <a:t>Arbeitsmethoden</a:t>
            </a:r>
            <a:endParaRPr lang="de-DE" sz="4000" dirty="0"/>
          </a:p>
        </p:txBody>
      </p:sp>
      <p:sp>
        <p:nvSpPr>
          <p:cNvPr id="3" name="Inhaltsplatzhalter 2"/>
          <p:cNvSpPr>
            <a:spLocks noGrp="1"/>
          </p:cNvSpPr>
          <p:nvPr>
            <p:ph sz="quarter" idx="13"/>
          </p:nvPr>
        </p:nvSpPr>
        <p:spPr/>
        <p:txBody>
          <a:bodyPr>
            <a:normAutofit/>
          </a:bodyPr>
          <a:lstStyle/>
          <a:p>
            <a:r>
              <a:rPr lang="de-DE" sz="1400" dirty="0">
                <a:latin typeface="Arial" panose="020B0604020202020204" pitchFamily="34" charset="0"/>
                <a:cs typeface="Arial" panose="020B0604020202020204" pitchFamily="34" charset="0"/>
              </a:rPr>
              <a:t>Es wird zwischen drei Arbeitsmethoden unterschieden: </a:t>
            </a:r>
            <a:endParaRPr lang="de-DE" sz="1400" dirty="0" smtClean="0">
              <a:latin typeface="Arial" panose="020B0604020202020204" pitchFamily="34" charset="0"/>
              <a:cs typeface="Arial" panose="020B0604020202020204" pitchFamily="34" charset="0"/>
            </a:endParaRPr>
          </a:p>
          <a:p>
            <a:pPr lvl="1"/>
            <a:r>
              <a:rPr lang="de-DE" sz="1200" dirty="0">
                <a:latin typeface="Arial" panose="020B0604020202020204" pitchFamily="34" charset="0"/>
                <a:cs typeface="Arial" panose="020B0604020202020204" pitchFamily="34" charset="0"/>
              </a:rPr>
              <a:t>Arbeiten im spannungsfreien Zustand, </a:t>
            </a:r>
          </a:p>
          <a:p>
            <a:pPr lvl="1"/>
            <a:r>
              <a:rPr lang="de-DE" sz="1200" dirty="0">
                <a:latin typeface="Arial" panose="020B0604020202020204" pitchFamily="34" charset="0"/>
                <a:cs typeface="Arial" panose="020B0604020202020204" pitchFamily="34" charset="0"/>
              </a:rPr>
              <a:t>Arbeiten unter Spannung, </a:t>
            </a:r>
          </a:p>
          <a:p>
            <a:pPr lvl="1"/>
            <a:r>
              <a:rPr lang="de-DE" sz="1200" dirty="0">
                <a:latin typeface="Arial" panose="020B0604020202020204" pitchFamily="34" charset="0"/>
                <a:cs typeface="Arial" panose="020B0604020202020204" pitchFamily="34" charset="0"/>
              </a:rPr>
              <a:t>Arbeiten in der Nähe unter Spannung stehender </a:t>
            </a:r>
            <a:r>
              <a:rPr lang="de-DE" sz="1200" dirty="0" smtClean="0">
                <a:latin typeface="Arial" panose="020B0604020202020204" pitchFamily="34" charset="0"/>
                <a:cs typeface="Arial" panose="020B0604020202020204" pitchFamily="34" charset="0"/>
              </a:rPr>
              <a:t>Teile</a:t>
            </a:r>
            <a:endParaRPr lang="de-DE" sz="1400" dirty="0" smtClean="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Alle drei Methoden setzen wirksame Schutzmaßnahmen gegen elektrischen Schlag sowie gegen Auswirkungen von Kurzschluss und Störlichtbögen voraus. Für weitergehende Informationen zum Schutz gegen </a:t>
            </a:r>
            <a:r>
              <a:rPr lang="de-DE" sz="1400" dirty="0" smtClean="0">
                <a:latin typeface="Arial" panose="020B0604020202020204" pitchFamily="34" charset="0"/>
                <a:cs typeface="Arial" panose="020B0604020202020204" pitchFamily="34" charset="0"/>
              </a:rPr>
              <a:t>Lichtbogenauswirkung</a:t>
            </a:r>
          </a:p>
        </p:txBody>
      </p:sp>
    </p:spTree>
    <p:extLst>
      <p:ext uri="{BB962C8B-B14F-4D97-AF65-F5344CB8AC3E}">
        <p14:creationId xmlns:p14="http://schemas.microsoft.com/office/powerpoint/2010/main" val="2881049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smtClean="0">
                <a:latin typeface="Arial" panose="020B0604020202020204" pitchFamily="34" charset="0"/>
                <a:cs typeface="Arial" panose="020B0604020202020204" pitchFamily="34" charset="0"/>
              </a:rPr>
              <a:t>Arbeiten im Spannungsfreien Zustand</a:t>
            </a:r>
            <a:endParaRPr lang="de-DE" sz="4000" dirty="0"/>
          </a:p>
        </p:txBody>
      </p:sp>
      <p:sp>
        <p:nvSpPr>
          <p:cNvPr id="3" name="Inhaltsplatzhalter 2"/>
          <p:cNvSpPr>
            <a:spLocks noGrp="1"/>
          </p:cNvSpPr>
          <p:nvPr>
            <p:ph sz="quarter" idx="13"/>
          </p:nvPr>
        </p:nvSpPr>
        <p:spPr/>
        <p:txBody>
          <a:bodyPr>
            <a:normAutofit/>
          </a:bodyPr>
          <a:lstStyle/>
          <a:p>
            <a:r>
              <a:rPr lang="de-DE" sz="1400" dirty="0" smtClean="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die fünf Sicherheitsregeln“) zum Herstellen und Sicherstellen des spannungsfreien Zustandes an der Arbeitsstelle für die Dauer der Arbeit. Dies erfordert die eindeutige Festlegung des Arbeitsbereichs. Nachdem die betroffenen Anlagenteile festgelegt sind, müssen die folgenden fünf wesentlichen Anforderungen in der angegebenen Reihenfolge eingehalten werden, sofern es nicht wichtige Gründe gibt, davon abzuweichen: </a:t>
            </a:r>
          </a:p>
          <a:p>
            <a:pPr lvl="1"/>
            <a:r>
              <a:rPr lang="de-DE" sz="1200" dirty="0" smtClean="0">
                <a:latin typeface="Arial" panose="020B0604020202020204" pitchFamily="34" charset="0"/>
                <a:cs typeface="Arial" panose="020B0604020202020204" pitchFamily="34" charset="0"/>
              </a:rPr>
              <a:t>Freischalten</a:t>
            </a:r>
            <a:r>
              <a:rPr lang="de-DE" sz="1200" dirty="0">
                <a:latin typeface="Arial" panose="020B0604020202020204" pitchFamily="34" charset="0"/>
                <a:cs typeface="Arial" panose="020B0604020202020204" pitchFamily="34" charset="0"/>
              </a:rPr>
              <a:t>; </a:t>
            </a:r>
          </a:p>
          <a:p>
            <a:pPr lvl="1"/>
            <a:r>
              <a:rPr lang="de-DE" sz="1200" dirty="0" smtClean="0">
                <a:latin typeface="Arial" panose="020B0604020202020204" pitchFamily="34" charset="0"/>
                <a:cs typeface="Arial" panose="020B0604020202020204" pitchFamily="34" charset="0"/>
              </a:rPr>
              <a:t>gegen </a:t>
            </a:r>
            <a:r>
              <a:rPr lang="de-DE" sz="1200" dirty="0">
                <a:latin typeface="Arial" panose="020B0604020202020204" pitchFamily="34" charset="0"/>
                <a:cs typeface="Arial" panose="020B0604020202020204" pitchFamily="34" charset="0"/>
              </a:rPr>
              <a:t>Wiedereinschalten sichern; </a:t>
            </a:r>
            <a:endParaRPr lang="de-DE" sz="1200" dirty="0" smtClean="0">
              <a:latin typeface="Arial" panose="020B0604020202020204" pitchFamily="34" charset="0"/>
              <a:cs typeface="Arial" panose="020B0604020202020204" pitchFamily="34" charset="0"/>
            </a:endParaRPr>
          </a:p>
          <a:p>
            <a:pPr lvl="1"/>
            <a:r>
              <a:rPr lang="de-DE" sz="1200" dirty="0" smtClean="0">
                <a:latin typeface="Arial" panose="020B0604020202020204" pitchFamily="34" charset="0"/>
                <a:cs typeface="Arial" panose="020B0604020202020204" pitchFamily="34" charset="0"/>
              </a:rPr>
              <a:t>Spannungsfreiheit </a:t>
            </a:r>
            <a:r>
              <a:rPr lang="de-DE" sz="1200" dirty="0">
                <a:latin typeface="Arial" panose="020B0604020202020204" pitchFamily="34" charset="0"/>
                <a:cs typeface="Arial" panose="020B0604020202020204" pitchFamily="34" charset="0"/>
              </a:rPr>
              <a:t>feststellen; </a:t>
            </a:r>
          </a:p>
          <a:p>
            <a:pPr lvl="1"/>
            <a:r>
              <a:rPr lang="de-DE" sz="1200" dirty="0" smtClean="0">
                <a:latin typeface="Arial" panose="020B0604020202020204" pitchFamily="34" charset="0"/>
                <a:cs typeface="Arial" panose="020B0604020202020204" pitchFamily="34" charset="0"/>
              </a:rPr>
              <a:t>Erden </a:t>
            </a:r>
            <a:r>
              <a:rPr lang="de-DE" sz="1200" dirty="0">
                <a:latin typeface="Arial" panose="020B0604020202020204" pitchFamily="34" charset="0"/>
                <a:cs typeface="Arial" panose="020B0604020202020204" pitchFamily="34" charset="0"/>
              </a:rPr>
              <a:t>und Kurzschließen; </a:t>
            </a:r>
          </a:p>
          <a:p>
            <a:pPr lvl="1"/>
            <a:r>
              <a:rPr lang="de-DE" sz="1200" dirty="0" smtClean="0">
                <a:latin typeface="Arial" panose="020B0604020202020204" pitchFamily="34" charset="0"/>
                <a:cs typeface="Arial" panose="020B0604020202020204" pitchFamily="34" charset="0"/>
              </a:rPr>
              <a:t>benachbarte</a:t>
            </a:r>
            <a:r>
              <a:rPr lang="de-DE" sz="1200" dirty="0">
                <a:latin typeface="Arial" panose="020B0604020202020204" pitchFamily="34" charset="0"/>
                <a:cs typeface="Arial" panose="020B0604020202020204" pitchFamily="34" charset="0"/>
              </a:rPr>
              <a:t>, unter Spannung stehende Teile abdecken oder </a:t>
            </a:r>
            <a:r>
              <a:rPr lang="de-DE" sz="1200" dirty="0" err="1">
                <a:latin typeface="Arial" panose="020B0604020202020204" pitchFamily="34" charset="0"/>
                <a:cs typeface="Arial" panose="020B0604020202020204" pitchFamily="34" charset="0"/>
              </a:rPr>
              <a:t>abschranken</a:t>
            </a:r>
            <a:r>
              <a:rPr lang="de-DE" sz="1200" dirty="0">
                <a:latin typeface="Arial" panose="020B0604020202020204" pitchFamily="34" charset="0"/>
                <a:cs typeface="Arial" panose="020B0604020202020204" pitchFamily="34" charset="0"/>
              </a:rPr>
              <a:t>. </a:t>
            </a:r>
            <a:endParaRPr lang="de-DE"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545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smtClean="0">
                <a:latin typeface="Arial" panose="020B0604020202020204" pitchFamily="34" charset="0"/>
                <a:cs typeface="Arial" panose="020B0604020202020204" pitchFamily="34" charset="0"/>
              </a:rPr>
              <a:t>Arbeiten im Spannungsfreien Zustand</a:t>
            </a:r>
            <a:endParaRPr lang="de-DE" sz="4000" dirty="0"/>
          </a:p>
        </p:txBody>
      </p:sp>
      <p:sp>
        <p:nvSpPr>
          <p:cNvPr id="3" name="Inhaltsplatzhalter 2"/>
          <p:cNvSpPr>
            <a:spLocks noGrp="1"/>
          </p:cNvSpPr>
          <p:nvPr>
            <p:ph sz="quarter" idx="13"/>
          </p:nvPr>
        </p:nvSpPr>
        <p:spPr/>
        <p:txBody>
          <a:bodyPr>
            <a:normAutofit/>
          </a:bodyPr>
          <a:lstStyle/>
          <a:p>
            <a:pPr lvl="1"/>
            <a:r>
              <a:rPr lang="de-DE" sz="1400" dirty="0" smtClean="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Jeder Arbeitsverantwortliche erhält nur vom Anlagenverantwortlichen die Durchführungserlaubnis. Alle an der Arbeit beteiligten Personen müssen Elektrofachkräfte oder elektrotechnisch unterwiesene Personen sein oder unter Aufsichtsführung einer solchen Person stehen. </a:t>
            </a:r>
            <a:endParaRPr lang="de-DE" sz="1400" dirty="0" smtClean="0">
              <a:latin typeface="Arial" panose="020B0604020202020204" pitchFamily="34" charset="0"/>
              <a:cs typeface="Arial" panose="020B0604020202020204" pitchFamily="34" charset="0"/>
            </a:endParaRPr>
          </a:p>
          <a:p>
            <a:pPr lvl="1"/>
            <a:r>
              <a:rPr lang="de-DE" sz="1400" dirty="0" smtClean="0">
                <a:latin typeface="Arial" panose="020B0604020202020204" pitchFamily="34" charset="0"/>
                <a:cs typeface="Arial" panose="020B0604020202020204" pitchFamily="34" charset="0"/>
              </a:rPr>
              <a:t>Hat </a:t>
            </a:r>
            <a:r>
              <a:rPr lang="de-DE" sz="1400" dirty="0">
                <a:latin typeface="Arial" panose="020B0604020202020204" pitchFamily="34" charset="0"/>
                <a:cs typeface="Arial" panose="020B0604020202020204" pitchFamily="34" charset="0"/>
              </a:rPr>
              <a:t>der Arbeitsverantwortliche eine oder mehrere Sicherheitsregeln nicht selbst durchgeführt, so muss er sich deren Durchführung vom Anlagenverantwortlichen bestätigen lassen. </a:t>
            </a:r>
          </a:p>
        </p:txBody>
      </p:sp>
    </p:spTree>
    <p:extLst>
      <p:ext uri="{BB962C8B-B14F-4D97-AF65-F5344CB8AC3E}">
        <p14:creationId xmlns:p14="http://schemas.microsoft.com/office/powerpoint/2010/main" val="3568335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Arbeiten unter Spannung</a:t>
            </a:r>
            <a:endParaRPr lang="de-DE" sz="4000" dirty="0"/>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Arbeiten unter Spannung müssen nach deutschen Anforderungen und Verfahren ausgeführt werden. Danach sind die Anforderungen möglicherweise nicht in vollem Umfang anzuwenden auf Arbeiten wie Feststellen der Spannungsfreiheit, Anbringen von Erdungs- und Kurzschließvorrichtungen, usw</a:t>
            </a:r>
            <a:r>
              <a:rPr lang="de-DE" sz="1400" dirty="0" smtClean="0">
                <a:latin typeface="Arial" panose="020B0604020202020204" pitchFamily="34" charset="0"/>
                <a:cs typeface="Arial" panose="020B0604020202020204" pitchFamily="34" charset="0"/>
              </a:rPr>
              <a:t>.</a:t>
            </a:r>
          </a:p>
          <a:p>
            <a:r>
              <a:rPr lang="de-DE" sz="1400" dirty="0" smtClean="0">
                <a:latin typeface="Arial" panose="020B0604020202020204" pitchFamily="34" charset="0"/>
                <a:cs typeface="Arial" panose="020B0604020202020204" pitchFamily="34" charset="0"/>
              </a:rPr>
              <a:t>Als </a:t>
            </a:r>
            <a:r>
              <a:rPr lang="de-DE" sz="1400" dirty="0">
                <a:latin typeface="Arial" panose="020B0604020202020204" pitchFamily="34" charset="0"/>
                <a:cs typeface="Arial" panose="020B0604020202020204" pitchFamily="34" charset="0"/>
              </a:rPr>
              <a:t>oberster Grundsatz gilt, dass diese Arbeiten nur dann durchgeführt werden dürfen, wenn die Sicherheit und der Gesundheitsschutz aller an den Arbeiten beteiligten Personen sichergestellt ist.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Durch </a:t>
            </a:r>
            <a:r>
              <a:rPr lang="de-DE" sz="1400" dirty="0">
                <a:latin typeface="Arial" panose="020B0604020202020204" pitchFamily="34" charset="0"/>
                <a:cs typeface="Arial" panose="020B0604020202020204" pitchFamily="34" charset="0"/>
              </a:rPr>
              <a:t>die nationalen Ergänzungen soll der Rahmen für Regelungen zur Durchführung der Arbeiten unter Spannung beschrieben werden, der prinzipiell auf alle Spannungsebenen anwendbar ist.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Das </a:t>
            </a:r>
            <a:r>
              <a:rPr lang="de-DE" sz="1400" dirty="0">
                <a:latin typeface="Arial" panose="020B0604020202020204" pitchFamily="34" charset="0"/>
                <a:cs typeface="Arial" panose="020B0604020202020204" pitchFamily="34" charset="0"/>
              </a:rPr>
              <a:t>Arbeiten unter Spannung erfordert besondere technische und organisatorische Maßnahmen. </a:t>
            </a:r>
            <a:endParaRPr lang="de-DE"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200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a:latin typeface="Arial" panose="020B0604020202020204" pitchFamily="34" charset="0"/>
                <a:cs typeface="Arial" panose="020B0604020202020204" pitchFamily="34" charset="0"/>
              </a:rPr>
              <a:t>Arbeiten</a:t>
            </a:r>
            <a:r>
              <a:rPr lang="de-DE" dirty="0">
                <a:latin typeface="Arial" panose="020B0604020202020204" pitchFamily="34" charset="0"/>
                <a:cs typeface="Arial" panose="020B0604020202020204" pitchFamily="34" charset="0"/>
              </a:rPr>
              <a:t> </a:t>
            </a:r>
            <a:r>
              <a:rPr lang="de-DE" sz="4000" dirty="0">
                <a:latin typeface="Arial" panose="020B0604020202020204" pitchFamily="34" charset="0"/>
                <a:cs typeface="Arial" panose="020B0604020202020204" pitchFamily="34" charset="0"/>
              </a:rPr>
              <a:t>unter Spannung</a:t>
            </a:r>
          </a:p>
        </p:txBody>
      </p:sp>
      <p:sp>
        <p:nvSpPr>
          <p:cNvPr id="3" name="Inhaltsplatzhalter 2"/>
          <p:cNvSpPr>
            <a:spLocks noGrp="1"/>
          </p:cNvSpPr>
          <p:nvPr>
            <p:ph sz="quarter" idx="13"/>
          </p:nvPr>
        </p:nvSpPr>
        <p:spPr/>
        <p:txBody>
          <a:bodyPr>
            <a:noAutofit/>
          </a:bodyPr>
          <a:lstStyle/>
          <a:p>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Nur </a:t>
            </a:r>
            <a:r>
              <a:rPr lang="de-DE" sz="1400" dirty="0">
                <a:latin typeface="Arial" panose="020B0604020202020204" pitchFamily="34" charset="0"/>
                <a:cs typeface="Arial" panose="020B0604020202020204" pitchFamily="34" charset="0"/>
              </a:rPr>
              <a:t>durch Anwendung geeigneter Arbeitsverfahren und gut ausgebildetes und ausgerüstetes Personal kann die sichere Ausführung der Arbeiten erreicht werden.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Arbeiten </a:t>
            </a:r>
            <a:r>
              <a:rPr lang="de-DE" sz="1400" dirty="0">
                <a:latin typeface="Arial" panose="020B0604020202020204" pitchFamily="34" charset="0"/>
                <a:cs typeface="Arial" panose="020B0604020202020204" pitchFamily="34" charset="0"/>
              </a:rPr>
              <a:t>unter Spannung sind Tätigkeiten wie Verbinden, Montieren, Ein- und Ausbauen, </a:t>
            </a:r>
            <a:r>
              <a:rPr lang="de-DE" sz="1400" dirty="0" smtClean="0">
                <a:latin typeface="Arial" panose="020B0604020202020204" pitchFamily="34" charset="0"/>
                <a:cs typeface="Arial" panose="020B0604020202020204" pitchFamily="34" charset="0"/>
              </a:rPr>
              <a:t>Gängig Machen </a:t>
            </a:r>
            <a:r>
              <a:rPr lang="de-DE" sz="1400" dirty="0">
                <a:latin typeface="Arial" panose="020B0604020202020204" pitchFamily="34" charset="0"/>
                <a:cs typeface="Arial" panose="020B0604020202020204" pitchFamily="34" charset="0"/>
              </a:rPr>
              <a:t>und Fetten, Abdecken oder Reinigen, z. B.</a:t>
            </a:r>
          </a:p>
          <a:p>
            <a:endParaRPr lang="de-DE"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200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Arbeiten unter Spannung</a:t>
            </a:r>
          </a:p>
        </p:txBody>
      </p:sp>
      <p:sp>
        <p:nvSpPr>
          <p:cNvPr id="3" name="Inhaltsplatzhalter 2"/>
          <p:cNvSpPr>
            <a:spLocks noGrp="1"/>
          </p:cNvSpPr>
          <p:nvPr>
            <p:ph sz="quarter" idx="13"/>
          </p:nvPr>
        </p:nvSpPr>
        <p:spPr/>
        <p:txBody>
          <a:bodyPr>
            <a:noAutofit/>
          </a:bodyPr>
          <a:lstStyle/>
          <a:p>
            <a:r>
              <a:rPr lang="de-DE" sz="1400" b="1" dirty="0" smtClean="0">
                <a:latin typeface="Arial" panose="020B0604020202020204" pitchFamily="34" charset="0"/>
                <a:cs typeface="Arial" panose="020B0604020202020204" pitchFamily="34" charset="0"/>
              </a:rPr>
              <a:t>In </a:t>
            </a:r>
            <a:r>
              <a:rPr lang="de-DE" sz="1400" b="1" dirty="0">
                <a:latin typeface="Arial" panose="020B0604020202020204" pitchFamily="34" charset="0"/>
                <a:cs typeface="Arial" panose="020B0604020202020204" pitchFamily="34" charset="0"/>
              </a:rPr>
              <a:t>Niederspannungsanlagen: </a:t>
            </a:r>
          </a:p>
          <a:p>
            <a:pPr lvl="1"/>
            <a:r>
              <a:rPr lang="de-DE" sz="1200" dirty="0" smtClean="0">
                <a:latin typeface="Arial" panose="020B0604020202020204" pitchFamily="34" charset="0"/>
                <a:cs typeface="Arial" panose="020B0604020202020204" pitchFamily="34" charset="0"/>
              </a:rPr>
              <a:t>Montieren </a:t>
            </a:r>
            <a:r>
              <a:rPr lang="de-DE" sz="1200" dirty="0">
                <a:latin typeface="Arial" panose="020B0604020202020204" pitchFamily="34" charset="0"/>
                <a:cs typeface="Arial" panose="020B0604020202020204" pitchFamily="34" charset="0"/>
              </a:rPr>
              <a:t>einer Abzweigmuffe für einen Hausanschluss, auch mittels Klemmring mit Berührungsschutz; </a:t>
            </a:r>
          </a:p>
          <a:p>
            <a:pPr lvl="1"/>
            <a:r>
              <a:rPr lang="de-DE" sz="1200" dirty="0" smtClean="0">
                <a:latin typeface="Arial" panose="020B0604020202020204" pitchFamily="34" charset="0"/>
                <a:cs typeface="Arial" panose="020B0604020202020204" pitchFamily="34" charset="0"/>
              </a:rPr>
              <a:t>Montage/Demontage </a:t>
            </a:r>
            <a:r>
              <a:rPr lang="de-DE" sz="1200" dirty="0">
                <a:latin typeface="Arial" panose="020B0604020202020204" pitchFamily="34" charset="0"/>
                <a:cs typeface="Arial" panose="020B0604020202020204" pitchFamily="34" charset="0"/>
              </a:rPr>
              <a:t>von einzelnen Sicherungsleisten und Sicherungslastschaltleisten in </a:t>
            </a:r>
            <a:r>
              <a:rPr lang="de-DE" sz="1200" dirty="0" smtClean="0">
                <a:latin typeface="Arial" panose="020B0604020202020204" pitchFamily="34" charset="0"/>
                <a:cs typeface="Arial" panose="020B0604020202020204" pitchFamily="34" charset="0"/>
              </a:rPr>
              <a:t>Kabelverteilerschränken</a:t>
            </a:r>
            <a:r>
              <a:rPr lang="de-DE" sz="1200" dirty="0">
                <a:latin typeface="Arial" panose="020B0604020202020204" pitchFamily="34" charset="0"/>
                <a:cs typeface="Arial" panose="020B0604020202020204" pitchFamily="34" charset="0"/>
              </a:rPr>
              <a:t>; </a:t>
            </a:r>
          </a:p>
          <a:p>
            <a:pPr lvl="1"/>
            <a:r>
              <a:rPr lang="de-DE" sz="1200" dirty="0" smtClean="0">
                <a:latin typeface="Arial" panose="020B0604020202020204" pitchFamily="34" charset="0"/>
                <a:cs typeface="Arial" panose="020B0604020202020204" pitchFamily="34" charset="0"/>
              </a:rPr>
              <a:t>Auswechseln </a:t>
            </a:r>
            <a:r>
              <a:rPr lang="de-DE" sz="1200" dirty="0">
                <a:latin typeface="Arial" panose="020B0604020202020204" pitchFamily="34" charset="0"/>
                <a:cs typeface="Arial" panose="020B0604020202020204" pitchFamily="34" charset="0"/>
              </a:rPr>
              <a:t>von Zählern und Schaltuhren und das Sperren von Kundenanlagen; </a:t>
            </a:r>
          </a:p>
          <a:p>
            <a:pPr lvl="1"/>
            <a:r>
              <a:rPr lang="de-DE" sz="1200" dirty="0" smtClean="0">
                <a:latin typeface="Arial" panose="020B0604020202020204" pitchFamily="34" charset="0"/>
                <a:cs typeface="Arial" panose="020B0604020202020204" pitchFamily="34" charset="0"/>
              </a:rPr>
              <a:t>Ausklemmen </a:t>
            </a:r>
            <a:r>
              <a:rPr lang="de-DE" sz="1200" dirty="0">
                <a:latin typeface="Arial" panose="020B0604020202020204" pitchFamily="34" charset="0"/>
                <a:cs typeface="Arial" panose="020B0604020202020204" pitchFamily="34" charset="0"/>
              </a:rPr>
              <a:t>von Einzeladern bei der Fehlereingrenzung in Hilfsstromkreisen; </a:t>
            </a:r>
          </a:p>
          <a:p>
            <a:pPr lvl="1"/>
            <a:r>
              <a:rPr lang="de-DE" sz="1200" dirty="0" smtClean="0">
                <a:latin typeface="Arial" panose="020B0604020202020204" pitchFamily="34" charset="0"/>
                <a:cs typeface="Arial" panose="020B0604020202020204" pitchFamily="34" charset="0"/>
              </a:rPr>
              <a:t>Überbrücken </a:t>
            </a:r>
            <a:r>
              <a:rPr lang="de-DE" sz="1200" dirty="0">
                <a:latin typeface="Arial" panose="020B0604020202020204" pitchFamily="34" charset="0"/>
                <a:cs typeface="Arial" panose="020B0604020202020204" pitchFamily="34" charset="0"/>
              </a:rPr>
              <a:t>von Teilstromkreisen; </a:t>
            </a:r>
          </a:p>
          <a:p>
            <a:pPr lvl="1"/>
            <a:r>
              <a:rPr lang="de-DE" sz="1200" dirty="0" smtClean="0">
                <a:latin typeface="Arial" panose="020B0604020202020204" pitchFamily="34" charset="0"/>
                <a:cs typeface="Arial" panose="020B0604020202020204" pitchFamily="34" charset="0"/>
              </a:rPr>
              <a:t>Wartungsarbeiten </a:t>
            </a:r>
            <a:r>
              <a:rPr lang="de-DE" sz="1200" dirty="0">
                <a:latin typeface="Arial" panose="020B0604020202020204" pitchFamily="34" charset="0"/>
                <a:cs typeface="Arial" panose="020B0604020202020204" pitchFamily="34" charset="0"/>
              </a:rPr>
              <a:t>in Anlagen; </a:t>
            </a:r>
            <a:endParaRPr lang="de-DE"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7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Arbeiten unter Spannung</a:t>
            </a:r>
          </a:p>
        </p:txBody>
      </p:sp>
      <p:sp>
        <p:nvSpPr>
          <p:cNvPr id="3" name="Inhaltsplatzhalter 2"/>
          <p:cNvSpPr>
            <a:spLocks noGrp="1"/>
          </p:cNvSpPr>
          <p:nvPr>
            <p:ph sz="quarter" idx="13"/>
          </p:nvPr>
        </p:nvSpPr>
        <p:spPr/>
        <p:txBody>
          <a:bodyPr>
            <a:noAutofit/>
          </a:bodyPr>
          <a:lstStyle/>
          <a:p>
            <a:r>
              <a:rPr lang="de-DE" sz="1400" b="1" dirty="0">
                <a:latin typeface="Arial" panose="020B0604020202020204" pitchFamily="34" charset="0"/>
                <a:cs typeface="Arial" panose="020B0604020202020204" pitchFamily="34" charset="0"/>
              </a:rPr>
              <a:t>in Hochspannungsanlagen: </a:t>
            </a:r>
          </a:p>
          <a:p>
            <a:pPr lvl="1"/>
            <a:r>
              <a:rPr lang="de-DE" sz="1200" dirty="0" smtClean="0">
                <a:latin typeface="Arial" panose="020B0604020202020204" pitchFamily="34" charset="0"/>
                <a:cs typeface="Arial" panose="020B0604020202020204" pitchFamily="34" charset="0"/>
              </a:rPr>
              <a:t>Austausch </a:t>
            </a:r>
            <a:r>
              <a:rPr lang="de-DE" sz="1200" dirty="0">
                <a:latin typeface="Arial" panose="020B0604020202020204" pitchFamily="34" charset="0"/>
                <a:cs typeface="Arial" panose="020B0604020202020204" pitchFamily="34" charset="0"/>
              </a:rPr>
              <a:t>von Holzmasten einer Mittelspannungsfreileitung; </a:t>
            </a:r>
          </a:p>
          <a:p>
            <a:pPr lvl="1"/>
            <a:r>
              <a:rPr lang="de-DE" sz="1200" dirty="0" smtClean="0">
                <a:latin typeface="Arial" panose="020B0604020202020204" pitchFamily="34" charset="0"/>
                <a:cs typeface="Arial" panose="020B0604020202020204" pitchFamily="34" charset="0"/>
              </a:rPr>
              <a:t>Auswechseln </a:t>
            </a:r>
            <a:r>
              <a:rPr lang="de-DE" sz="1200" dirty="0">
                <a:latin typeface="Arial" panose="020B0604020202020204" pitchFamily="34" charset="0"/>
                <a:cs typeface="Arial" panose="020B0604020202020204" pitchFamily="34" charset="0"/>
              </a:rPr>
              <a:t>von Isolatoren an Hochspannungsfreileitungen; </a:t>
            </a:r>
          </a:p>
          <a:p>
            <a:pPr lvl="1"/>
            <a:r>
              <a:rPr lang="de-DE" sz="1200" dirty="0" smtClean="0">
                <a:latin typeface="Arial" panose="020B0604020202020204" pitchFamily="34" charset="0"/>
                <a:cs typeface="Arial" panose="020B0604020202020204" pitchFamily="34" charset="0"/>
              </a:rPr>
              <a:t>Anbringen </a:t>
            </a:r>
            <a:r>
              <a:rPr lang="de-DE" sz="1200" dirty="0">
                <a:latin typeface="Arial" panose="020B0604020202020204" pitchFamily="34" charset="0"/>
                <a:cs typeface="Arial" panose="020B0604020202020204" pitchFamily="34" charset="0"/>
              </a:rPr>
              <a:t>von Kurzschlussanzeigern oder Vogelschutzeinrichtungen; </a:t>
            </a:r>
          </a:p>
          <a:p>
            <a:pPr lvl="1"/>
            <a:r>
              <a:rPr lang="de-DE" sz="1200" dirty="0" smtClean="0">
                <a:latin typeface="Arial" panose="020B0604020202020204" pitchFamily="34" charset="0"/>
                <a:cs typeface="Arial" panose="020B0604020202020204" pitchFamily="34" charset="0"/>
              </a:rPr>
              <a:t>Wartungsarbeiten </a:t>
            </a:r>
            <a:r>
              <a:rPr lang="de-DE" sz="1200" dirty="0">
                <a:latin typeface="Arial" panose="020B0604020202020204" pitchFamily="34" charset="0"/>
                <a:cs typeface="Arial" panose="020B0604020202020204" pitchFamily="34" charset="0"/>
              </a:rPr>
              <a:t>in Anlagen. </a:t>
            </a:r>
            <a:endParaRPr lang="de-DE"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729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Arbeiten unter Spannung</a:t>
            </a: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Besondere technische und organisatorische Maßnahmen nach 6.3.2, 6.3.2.101 bis 6.3.2.103 sind in der </a:t>
            </a:r>
            <a:r>
              <a:rPr lang="de-DE" sz="1400" dirty="0" smtClean="0">
                <a:latin typeface="Arial" panose="020B0604020202020204" pitchFamily="34" charset="0"/>
                <a:cs typeface="Arial" panose="020B0604020202020204" pitchFamily="34" charset="0"/>
              </a:rPr>
              <a:t>Regel </a:t>
            </a:r>
            <a:r>
              <a:rPr lang="de-DE" sz="1400" dirty="0">
                <a:latin typeface="Arial" panose="020B0604020202020204" pitchFamily="34" charset="0"/>
                <a:cs typeface="Arial" panose="020B0604020202020204" pitchFamily="34" charset="0"/>
              </a:rPr>
              <a:t>nicht erforderlich bei folgenden Arbeiten: </a:t>
            </a:r>
            <a:endParaRPr lang="de-DE" sz="1400" dirty="0" smtClean="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Arbeiten an Anlagen, wenn </a:t>
            </a:r>
            <a:endParaRPr lang="de-DE" sz="1400" dirty="0" smtClean="0">
              <a:latin typeface="Arial" panose="020B0604020202020204" pitchFamily="34" charset="0"/>
              <a:cs typeface="Arial" panose="020B0604020202020204" pitchFamily="34" charset="0"/>
            </a:endParaRPr>
          </a:p>
          <a:p>
            <a:pPr lvl="1"/>
            <a:r>
              <a:rPr lang="de-DE" sz="1200" dirty="0" smtClean="0">
                <a:latin typeface="Arial" panose="020B0604020202020204" pitchFamily="34" charset="0"/>
                <a:cs typeface="Arial" panose="020B0604020202020204" pitchFamily="34" charset="0"/>
              </a:rPr>
              <a:t>sowohl </a:t>
            </a:r>
            <a:r>
              <a:rPr lang="de-DE" sz="1200" dirty="0">
                <a:latin typeface="Arial" panose="020B0604020202020204" pitchFamily="34" charset="0"/>
                <a:cs typeface="Arial" panose="020B0604020202020204" pitchFamily="34" charset="0"/>
              </a:rPr>
              <a:t>die Spannung zwischen den aktiven Teilen als auch die Spannung zwischen aktiven Teilen und Erde nicht höher als 50 V Wechselspannung oder 120 V Gleichspannung ist (SELV oder PELV) oder </a:t>
            </a:r>
            <a:endParaRPr lang="de-DE" sz="1200" dirty="0">
              <a:latin typeface="Arial" panose="020B0604020202020204" pitchFamily="34" charset="0"/>
              <a:cs typeface="Arial" panose="020B0604020202020204" pitchFamily="34" charset="0"/>
            </a:endParaRPr>
          </a:p>
          <a:p>
            <a:pPr lvl="1"/>
            <a:r>
              <a:rPr lang="de-DE" sz="1200" dirty="0" smtClean="0">
                <a:latin typeface="Arial" panose="020B0604020202020204" pitchFamily="34" charset="0"/>
                <a:cs typeface="Arial" panose="020B0604020202020204" pitchFamily="34" charset="0"/>
              </a:rPr>
              <a:t>der </a:t>
            </a:r>
            <a:r>
              <a:rPr lang="de-DE" sz="1200" dirty="0">
                <a:latin typeface="Arial" panose="020B0604020202020204" pitchFamily="34" charset="0"/>
                <a:cs typeface="Arial" panose="020B0604020202020204" pitchFamily="34" charset="0"/>
              </a:rPr>
              <a:t>Kurzschlussstrom an der Arbeitsstelle höchstens 3 mA Wechselstrom (Effektivwert) oder 12 mA Gleichstrom beträgt oder </a:t>
            </a:r>
            <a:endParaRPr lang="de-DE" sz="1200" dirty="0">
              <a:latin typeface="Arial" panose="020B0604020202020204" pitchFamily="34" charset="0"/>
              <a:cs typeface="Arial" panose="020B0604020202020204" pitchFamily="34" charset="0"/>
            </a:endParaRPr>
          </a:p>
          <a:p>
            <a:pPr lvl="1"/>
            <a:r>
              <a:rPr lang="de-DE" sz="1200" dirty="0" smtClean="0">
                <a:latin typeface="Arial" panose="020B0604020202020204" pitchFamily="34" charset="0"/>
                <a:cs typeface="Arial" panose="020B0604020202020204" pitchFamily="34" charset="0"/>
              </a:rPr>
              <a:t>die </a:t>
            </a:r>
            <a:r>
              <a:rPr lang="de-DE" sz="1200" dirty="0">
                <a:latin typeface="Arial" panose="020B0604020202020204" pitchFamily="34" charset="0"/>
                <a:cs typeface="Arial" panose="020B0604020202020204" pitchFamily="34" charset="0"/>
              </a:rPr>
              <a:t>Energie nicht mehr als 350 </a:t>
            </a:r>
            <a:r>
              <a:rPr lang="de-DE" sz="1200" dirty="0" err="1">
                <a:latin typeface="Arial" panose="020B0604020202020204" pitchFamily="34" charset="0"/>
                <a:cs typeface="Arial" panose="020B0604020202020204" pitchFamily="34" charset="0"/>
              </a:rPr>
              <a:t>mJ</a:t>
            </a:r>
            <a:r>
              <a:rPr lang="de-DE" sz="1200" dirty="0">
                <a:latin typeface="Arial" panose="020B0604020202020204" pitchFamily="34" charset="0"/>
                <a:cs typeface="Arial" panose="020B0604020202020204" pitchFamily="34" charset="0"/>
              </a:rPr>
              <a:t> beträgt oder </a:t>
            </a:r>
            <a:endParaRPr lang="de-DE" sz="1200" dirty="0">
              <a:latin typeface="Arial" panose="020B0604020202020204" pitchFamily="34" charset="0"/>
              <a:cs typeface="Arial" panose="020B0604020202020204" pitchFamily="34" charset="0"/>
            </a:endParaRPr>
          </a:p>
          <a:p>
            <a:pPr lvl="1"/>
            <a:r>
              <a:rPr lang="de-DE" sz="1200" dirty="0" smtClean="0">
                <a:latin typeface="Arial" panose="020B0604020202020204" pitchFamily="34" charset="0"/>
                <a:cs typeface="Arial" panose="020B0604020202020204" pitchFamily="34" charset="0"/>
              </a:rPr>
              <a:t>die </a:t>
            </a:r>
            <a:r>
              <a:rPr lang="de-DE" sz="1200" dirty="0">
                <a:latin typeface="Arial" panose="020B0604020202020204" pitchFamily="34" charset="0"/>
                <a:cs typeface="Arial" panose="020B0604020202020204" pitchFamily="34" charset="0"/>
              </a:rPr>
              <a:t>Stromkreise nach DIN EN 60079-14 (VDE 0165-1) eigensicher errichtet sind.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205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Arbeiten unter Spannung</a:t>
            </a: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Heranführen von Spannungsprüfern, Phasenvergleichern und Erdungs- und Kurzschließvorrichtungen. </a:t>
            </a:r>
          </a:p>
          <a:p>
            <a:r>
              <a:rPr lang="de-DE" sz="1400" dirty="0" smtClean="0">
                <a:latin typeface="Arial" panose="020B0604020202020204" pitchFamily="34" charset="0"/>
                <a:cs typeface="Arial" panose="020B0604020202020204" pitchFamily="34" charset="0"/>
              </a:rPr>
              <a:t>Abklopfen </a:t>
            </a:r>
            <a:r>
              <a:rPr lang="de-DE" sz="1400" dirty="0">
                <a:latin typeface="Arial" panose="020B0604020202020204" pitchFamily="34" charset="0"/>
                <a:cs typeface="Arial" panose="020B0604020202020204" pitchFamily="34" charset="0"/>
              </a:rPr>
              <a:t>von Raureif mit isolierenden Stangen. </a:t>
            </a:r>
          </a:p>
          <a:p>
            <a:r>
              <a:rPr lang="de-DE" sz="1400" dirty="0" smtClean="0">
                <a:latin typeface="Arial" panose="020B0604020202020204" pitchFamily="34" charset="0"/>
                <a:cs typeface="Arial" panose="020B0604020202020204" pitchFamily="34" charset="0"/>
              </a:rPr>
              <a:t>Anspritzen </a:t>
            </a:r>
            <a:r>
              <a:rPr lang="de-DE" sz="1400" dirty="0">
                <a:latin typeface="Arial" panose="020B0604020202020204" pitchFamily="34" charset="0"/>
                <a:cs typeface="Arial" panose="020B0604020202020204" pitchFamily="34" charset="0"/>
              </a:rPr>
              <a:t>unter Spannung stehender Teile bei der Brandbekämpfung. Hierbei ist die DIN VDE </a:t>
            </a:r>
            <a:r>
              <a:rPr lang="de-DE" sz="1400" dirty="0" smtClean="0">
                <a:latin typeface="Arial" panose="020B0604020202020204" pitchFamily="34" charset="0"/>
                <a:cs typeface="Arial" panose="020B0604020202020204" pitchFamily="34" charset="0"/>
              </a:rPr>
              <a:t>0132 (VDE </a:t>
            </a:r>
            <a:r>
              <a:rPr lang="de-DE" sz="1400" dirty="0">
                <a:latin typeface="Arial" panose="020B0604020202020204" pitchFamily="34" charset="0"/>
                <a:cs typeface="Arial" panose="020B0604020202020204" pitchFamily="34" charset="0"/>
              </a:rPr>
              <a:t>0132) zu beachten. </a:t>
            </a:r>
          </a:p>
          <a:p>
            <a:r>
              <a:rPr lang="de-DE" sz="1400" dirty="0" smtClean="0">
                <a:latin typeface="Arial" panose="020B0604020202020204" pitchFamily="34" charset="0"/>
                <a:cs typeface="Arial" panose="020B0604020202020204" pitchFamily="34" charset="0"/>
              </a:rPr>
              <a:t>Abspritzen </a:t>
            </a:r>
            <a:r>
              <a:rPr lang="de-DE" sz="1400" dirty="0">
                <a:latin typeface="Arial" panose="020B0604020202020204" pitchFamily="34" charset="0"/>
                <a:cs typeface="Arial" panose="020B0604020202020204" pitchFamily="34" charset="0"/>
              </a:rPr>
              <a:t>von Isolatoren in Freiluftanlagen. Hierbei ist die Normenreihe DIN EN 50186 (VDE 0143) zu </a:t>
            </a:r>
          </a:p>
          <a:p>
            <a:r>
              <a:rPr lang="de-DE" sz="1400" dirty="0">
                <a:latin typeface="Arial" panose="020B0604020202020204" pitchFamily="34" charset="0"/>
                <a:cs typeface="Arial" panose="020B0604020202020204" pitchFamily="34" charset="0"/>
              </a:rPr>
              <a:t>beachten. </a:t>
            </a:r>
          </a:p>
          <a:p>
            <a:r>
              <a:rPr lang="de-DE" sz="1400" dirty="0" smtClean="0">
                <a:latin typeface="Arial" panose="020B0604020202020204" pitchFamily="34" charset="0"/>
                <a:cs typeface="Arial" panose="020B0604020202020204" pitchFamily="34" charset="0"/>
              </a:rPr>
              <a:t>Heranführen </a:t>
            </a:r>
            <a:r>
              <a:rPr lang="de-DE" sz="1400" dirty="0">
                <a:latin typeface="Arial" panose="020B0604020202020204" pitchFamily="34" charset="0"/>
                <a:cs typeface="Arial" panose="020B0604020202020204" pitchFamily="34" charset="0"/>
              </a:rPr>
              <a:t>von Werkzeugen zum Bewegen leicht gängiger Teile mit Hilfe von Isolierstangen. </a:t>
            </a:r>
          </a:p>
          <a:p>
            <a:r>
              <a:rPr lang="de-DE" sz="1400" dirty="0" smtClean="0">
                <a:latin typeface="Arial" panose="020B0604020202020204" pitchFamily="34" charset="0"/>
                <a:cs typeface="Arial" panose="020B0604020202020204" pitchFamily="34" charset="0"/>
              </a:rPr>
              <a:t>Anbringen </a:t>
            </a:r>
            <a:r>
              <a:rPr lang="de-DE" sz="1400" dirty="0">
                <a:latin typeface="Arial" panose="020B0604020202020204" pitchFamily="34" charset="0"/>
                <a:cs typeface="Arial" panose="020B0604020202020204" pitchFamily="34" charset="0"/>
              </a:rPr>
              <a:t>von Isolierplatten und </a:t>
            </a:r>
            <a:r>
              <a:rPr lang="de-DE" sz="1400" dirty="0" err="1">
                <a:latin typeface="Arial" panose="020B0604020202020204" pitchFamily="34" charset="0"/>
                <a:cs typeface="Arial" panose="020B0604020202020204" pitchFamily="34" charset="0"/>
              </a:rPr>
              <a:t>Abschrankungen</a:t>
            </a:r>
            <a:r>
              <a:rPr lang="de-DE"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5062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Arbeiten unter Spannung</a:t>
            </a:r>
          </a:p>
        </p:txBody>
      </p:sp>
      <p:sp>
        <p:nvSpPr>
          <p:cNvPr id="3" name="Inhaltsplatzhalter 2"/>
          <p:cNvSpPr>
            <a:spLocks noGrp="1"/>
          </p:cNvSpPr>
          <p:nvPr>
            <p:ph sz="quarter" idx="13"/>
          </p:nvPr>
        </p:nvSpPr>
        <p:spPr/>
        <p:txBody>
          <a:bodyPr>
            <a:noAutofit/>
          </a:bodyPr>
          <a:lstStyle/>
          <a:p>
            <a:r>
              <a:rPr lang="de-DE" sz="1400" dirty="0" smtClean="0">
                <a:latin typeface="Arial" panose="020B0604020202020204" pitchFamily="34" charset="0"/>
                <a:cs typeface="Arial" panose="020B0604020202020204" pitchFamily="34" charset="0"/>
              </a:rPr>
              <a:t>Heranführen </a:t>
            </a:r>
            <a:r>
              <a:rPr lang="de-DE" sz="1400" dirty="0">
                <a:latin typeface="Arial" panose="020B0604020202020204" pitchFamily="34" charset="0"/>
                <a:cs typeface="Arial" panose="020B0604020202020204" pitchFamily="34" charset="0"/>
              </a:rPr>
              <a:t>von Prüf-, Mess- und Justiereinrichtungen sowie Prüfarbeiten zur Fehlereingrenzung in </a:t>
            </a:r>
            <a:r>
              <a:rPr lang="de-DE" sz="1400" dirty="0" smtClean="0">
                <a:latin typeface="Arial" panose="020B0604020202020204" pitchFamily="34" charset="0"/>
                <a:cs typeface="Arial" panose="020B0604020202020204" pitchFamily="34" charset="0"/>
              </a:rPr>
              <a:t>Hilfsstromkreisen </a:t>
            </a:r>
            <a:r>
              <a:rPr lang="de-DE" sz="1400" dirty="0">
                <a:latin typeface="Arial" panose="020B0604020202020204" pitchFamily="34" charset="0"/>
                <a:cs typeface="Arial" panose="020B0604020202020204" pitchFamily="34" charset="0"/>
              </a:rPr>
              <a:t>bei Nennspannungen bis 1 000 V. </a:t>
            </a:r>
          </a:p>
          <a:p>
            <a:r>
              <a:rPr lang="de-DE" sz="1400" dirty="0" smtClean="0">
                <a:latin typeface="Arial" panose="020B0604020202020204" pitchFamily="34" charset="0"/>
                <a:cs typeface="Arial" panose="020B0604020202020204" pitchFamily="34" charset="0"/>
              </a:rPr>
              <a:t>Herausnehmen </a:t>
            </a:r>
            <a:r>
              <a:rPr lang="de-DE" sz="1400" dirty="0">
                <a:latin typeface="Arial" panose="020B0604020202020204" pitchFamily="34" charset="0"/>
                <a:cs typeface="Arial" panose="020B0604020202020204" pitchFamily="34" charset="0"/>
              </a:rPr>
              <a:t>oder Einsetzen von nicht gegen direktes Berühren geschützten </a:t>
            </a:r>
            <a:r>
              <a:rPr lang="de-DE" sz="1400" dirty="0" smtClean="0">
                <a:latin typeface="Arial" panose="020B0604020202020204" pitchFamily="34" charset="0"/>
                <a:cs typeface="Arial" panose="020B0604020202020204" pitchFamily="34" charset="0"/>
              </a:rPr>
              <a:t>Sicherungseinsätzen</a:t>
            </a:r>
          </a:p>
          <a:p>
            <a:r>
              <a:rPr lang="de-DE" sz="1400" dirty="0">
                <a:latin typeface="Arial" panose="020B0604020202020204" pitchFamily="34" charset="0"/>
                <a:cs typeface="Arial" panose="020B0604020202020204" pitchFamily="34" charset="0"/>
              </a:rPr>
              <a:t>Standardisierte und bestimmungsgemäße Arbeiten in elektrischen Prüfanlagen nach DIN EN </a:t>
            </a:r>
            <a:r>
              <a:rPr lang="de-DE" sz="1400" dirty="0" smtClean="0">
                <a:latin typeface="Arial" panose="020B0604020202020204" pitchFamily="34" charset="0"/>
                <a:cs typeface="Arial" panose="020B0604020202020204" pitchFamily="34" charset="0"/>
              </a:rPr>
              <a:t>50191 (VDE </a:t>
            </a:r>
            <a:r>
              <a:rPr lang="de-DE" sz="1400" dirty="0">
                <a:latin typeface="Arial" panose="020B0604020202020204" pitchFamily="34" charset="0"/>
                <a:cs typeface="Arial" panose="020B0604020202020204" pitchFamily="34" charset="0"/>
              </a:rPr>
              <a:t>0104). </a:t>
            </a:r>
          </a:p>
          <a:p>
            <a:r>
              <a:rPr lang="de-DE" sz="1400" dirty="0" smtClean="0">
                <a:latin typeface="Arial" panose="020B0604020202020204" pitchFamily="34" charset="0"/>
                <a:cs typeface="Arial" panose="020B0604020202020204" pitchFamily="34" charset="0"/>
              </a:rPr>
              <a:t>Funktionsprüfungen </a:t>
            </a:r>
            <a:r>
              <a:rPr lang="de-DE" sz="1400" dirty="0">
                <a:latin typeface="Arial" panose="020B0604020202020204" pitchFamily="34" charset="0"/>
                <a:cs typeface="Arial" panose="020B0604020202020204" pitchFamily="34" charset="0"/>
              </a:rPr>
              <a:t>an Geräten und Schaltungen, Inbetriebnahme und Erprobung. </a:t>
            </a:r>
          </a:p>
          <a:p>
            <a:r>
              <a:rPr lang="de-DE" sz="1400" dirty="0" smtClean="0">
                <a:latin typeface="Arial" panose="020B0604020202020204" pitchFamily="34" charset="0"/>
                <a:cs typeface="Arial" panose="020B0604020202020204" pitchFamily="34" charset="0"/>
              </a:rPr>
              <a:t>Arbeiten </a:t>
            </a:r>
            <a:r>
              <a:rPr lang="de-DE" sz="1400" dirty="0">
                <a:latin typeface="Arial" panose="020B0604020202020204" pitchFamily="34" charset="0"/>
                <a:cs typeface="Arial" panose="020B0604020202020204" pitchFamily="34" charset="0"/>
              </a:rPr>
              <a:t>an unter Spannung stehenden Fahrleitungen bis AC 1 000 V/DC 1 500 V, wenn die Arbeiten </a:t>
            </a:r>
            <a:r>
              <a:rPr lang="de-DE" sz="1400" dirty="0" smtClean="0">
                <a:latin typeface="Arial" panose="020B0604020202020204" pitchFamily="34" charset="0"/>
                <a:cs typeface="Arial" panose="020B0604020202020204" pitchFamily="34" charset="0"/>
              </a:rPr>
              <a:t> nach </a:t>
            </a:r>
            <a:r>
              <a:rPr lang="de-DE" sz="1400" dirty="0">
                <a:latin typeface="Arial" panose="020B0604020202020204" pitchFamily="34" charset="0"/>
                <a:cs typeface="Arial" panose="020B0604020202020204" pitchFamily="34" charset="0"/>
              </a:rPr>
              <a:t>DIN VDE 0105-103 (VDE 0105-103) „Zusatzfestlegungen für Bahnen“ durchgeführt werden. </a:t>
            </a:r>
          </a:p>
        </p:txBody>
      </p:sp>
    </p:spTree>
    <p:extLst>
      <p:ext uri="{BB962C8B-B14F-4D97-AF65-F5344CB8AC3E}">
        <p14:creationId xmlns:p14="http://schemas.microsoft.com/office/powerpoint/2010/main" val="427474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4000" dirty="0" smtClean="0">
                <a:latin typeface="Arial" panose="020B0604020202020204" pitchFamily="34" charset="0"/>
                <a:cs typeface="Arial" panose="020B0604020202020204" pitchFamily="34" charset="0"/>
              </a:rPr>
              <a:t>Allgemeines</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700" dirty="0" smtClean="0">
                <a:latin typeface="Arial" panose="020B0604020202020204" pitchFamily="34" charset="0"/>
                <a:cs typeface="Arial" panose="020B0604020202020204" pitchFamily="34" charset="0"/>
              </a:rPr>
              <a:t> </a:t>
            </a:r>
            <a:r>
              <a:rPr lang="de-DE" sz="1400" dirty="0" smtClean="0">
                <a:latin typeface="Arial" panose="020B0604020202020204" pitchFamily="34" charset="0"/>
                <a:cs typeface="Arial" panose="020B0604020202020204" pitchFamily="34" charset="0"/>
              </a:rPr>
              <a:t>Die </a:t>
            </a:r>
            <a:r>
              <a:rPr lang="de-DE" sz="1400" dirty="0">
                <a:latin typeface="Arial" panose="020B0604020202020204" pitchFamily="34" charset="0"/>
                <a:cs typeface="Arial" panose="020B0604020202020204" pitchFamily="34" charset="0"/>
              </a:rPr>
              <a:t>DIN VDE 0105-100 ist eine der wichtigsten Normen in der Elektrotechnik. Aus ihr resultieren etliche Nachnormen. Die Norm beschreibt die Anforderungen für ein sicheres Bedienen von und Arbeiten an und in der Nähe von elektrischen Anlagen.</a:t>
            </a:r>
          </a:p>
          <a:p>
            <a:r>
              <a:rPr lang="de-DE" sz="1400" dirty="0">
                <a:latin typeface="Arial" panose="020B0604020202020204" pitchFamily="34" charset="0"/>
                <a:cs typeface="Arial" panose="020B0604020202020204" pitchFamily="34" charset="0"/>
              </a:rPr>
              <a:t>Die DIN VDE 0105-100 umfasst alle Arbeits-, Bedienungs- und Wartungsverfahren und ist auch für nicht elektrotechnische Arbeiten, bei denen eine elektrische Gefahr besteht, bindend.</a:t>
            </a:r>
          </a:p>
        </p:txBody>
      </p:sp>
    </p:spTree>
    <p:extLst>
      <p:ext uri="{BB962C8B-B14F-4D97-AF65-F5344CB8AC3E}">
        <p14:creationId xmlns:p14="http://schemas.microsoft.com/office/powerpoint/2010/main" val="4062259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latin typeface="Arial" panose="020B0604020202020204" pitchFamily="34" charset="0"/>
                <a:cs typeface="Arial" panose="020B0604020202020204" pitchFamily="34" charset="0"/>
              </a:rPr>
              <a:t>Arbeiten unter Spannung</a:t>
            </a:r>
          </a:p>
        </p:txBody>
      </p:sp>
      <p:sp>
        <p:nvSpPr>
          <p:cNvPr id="3" name="Inhaltsplatzhalter 2"/>
          <p:cNvSpPr>
            <a:spLocks noGrp="1"/>
          </p:cNvSpPr>
          <p:nvPr>
            <p:ph sz="quarter" idx="13"/>
          </p:nvPr>
        </p:nvSpPr>
        <p:spPr/>
        <p:txBody>
          <a:bodyPr>
            <a:noAutofit/>
          </a:bodyPr>
          <a:lstStyle/>
          <a:p>
            <a:r>
              <a:rPr lang="de-DE" sz="1400" b="1" dirty="0">
                <a:latin typeface="Arial" panose="020B0604020202020204" pitchFamily="34" charset="0"/>
                <a:cs typeface="Arial" panose="020B0604020202020204" pitchFamily="34" charset="0"/>
              </a:rPr>
              <a:t>Spezialausbildung </a:t>
            </a:r>
          </a:p>
          <a:p>
            <a:pPr lvl="1"/>
            <a:r>
              <a:rPr lang="de-DE" sz="1200" dirty="0">
                <a:latin typeface="Arial" panose="020B0604020202020204" pitchFamily="34" charset="0"/>
                <a:cs typeface="Arial" panose="020B0604020202020204" pitchFamily="34" charset="0"/>
              </a:rPr>
              <a:t>Ein spezielles Ausbildungsprogramm muss vorhanden sein, um den Elektrofachkräften und elektrotechnisch </a:t>
            </a:r>
            <a:r>
              <a:rPr lang="de-DE" sz="1200" dirty="0" smtClean="0">
                <a:latin typeface="Arial" panose="020B0604020202020204" pitchFamily="34" charset="0"/>
                <a:cs typeface="Arial" panose="020B0604020202020204" pitchFamily="34" charset="0"/>
              </a:rPr>
              <a:t>unterwiesenen </a:t>
            </a:r>
            <a:r>
              <a:rPr lang="de-DE" sz="1200" dirty="0">
                <a:latin typeface="Arial" panose="020B0604020202020204" pitchFamily="34" charset="0"/>
                <a:cs typeface="Arial" panose="020B0604020202020204" pitchFamily="34" charset="0"/>
              </a:rPr>
              <a:t>Personen die Fähigkeit zum Arbeiten unter Spannung zu vermitteln und zu erhalten. Dieses </a:t>
            </a:r>
            <a:r>
              <a:rPr lang="de-DE" sz="1200" dirty="0" smtClean="0">
                <a:latin typeface="Arial" panose="020B0604020202020204" pitchFamily="34" charset="0"/>
                <a:cs typeface="Arial" panose="020B0604020202020204" pitchFamily="34" charset="0"/>
              </a:rPr>
              <a:t>Programm </a:t>
            </a:r>
            <a:r>
              <a:rPr lang="de-DE" sz="1200" dirty="0">
                <a:latin typeface="Arial" panose="020B0604020202020204" pitchFamily="34" charset="0"/>
                <a:cs typeface="Arial" panose="020B0604020202020204" pitchFamily="34" charset="0"/>
              </a:rPr>
              <a:t>muss die speziellen Anforderungen für das Arbeiten unter Spannung berücksichtigen und </a:t>
            </a:r>
            <a:r>
              <a:rPr lang="de-DE" sz="1200" dirty="0" smtClean="0">
                <a:latin typeface="Arial" panose="020B0604020202020204" pitchFamily="34" charset="0"/>
                <a:cs typeface="Arial" panose="020B0604020202020204" pitchFamily="34" charset="0"/>
              </a:rPr>
              <a:t>theoretische </a:t>
            </a:r>
            <a:r>
              <a:rPr lang="de-DE" sz="1200" dirty="0">
                <a:latin typeface="Arial" panose="020B0604020202020204" pitchFamily="34" charset="0"/>
                <a:cs typeface="Arial" panose="020B0604020202020204" pitchFamily="34" charset="0"/>
              </a:rPr>
              <a:t>und praktische Übungen einschließen. </a:t>
            </a:r>
          </a:p>
          <a:p>
            <a:pPr lvl="1"/>
            <a:r>
              <a:rPr lang="de-DE" sz="1200" dirty="0">
                <a:latin typeface="Arial" panose="020B0604020202020204" pitchFamily="34" charset="0"/>
                <a:cs typeface="Arial" panose="020B0604020202020204" pitchFamily="34" charset="0"/>
              </a:rPr>
              <a:t>Diese Übungen müssen auf die später auszuführenden Arbeiten abgestimmt sein oder, wenn sie davon </a:t>
            </a:r>
            <a:r>
              <a:rPr lang="de-DE" sz="1200" dirty="0" smtClean="0">
                <a:latin typeface="Arial" panose="020B0604020202020204" pitchFamily="34" charset="0"/>
                <a:cs typeface="Arial" panose="020B0604020202020204" pitchFamily="34" charset="0"/>
              </a:rPr>
              <a:t>abweichen</a:t>
            </a:r>
            <a:r>
              <a:rPr lang="de-DE" sz="1200" dirty="0">
                <a:latin typeface="Arial" panose="020B0604020202020204" pitchFamily="34" charset="0"/>
                <a:cs typeface="Arial" panose="020B0604020202020204" pitchFamily="34" charset="0"/>
              </a:rPr>
              <a:t>, auf den gleichen Sicherheitsgrundsätzen beruhen. </a:t>
            </a:r>
          </a:p>
          <a:p>
            <a:pPr lvl="1"/>
            <a:r>
              <a:rPr lang="de-DE" sz="1200" dirty="0">
                <a:latin typeface="Arial" panose="020B0604020202020204" pitchFamily="34" charset="0"/>
                <a:cs typeface="Arial" panose="020B0604020202020204" pitchFamily="34" charset="0"/>
              </a:rPr>
              <a:t>Nach erfolgreichem Abschluss der Spezialausbildung müssen die Teilnehmer einen Befähigungsnachweis </a:t>
            </a:r>
          </a:p>
          <a:p>
            <a:pPr lvl="1"/>
            <a:r>
              <a:rPr lang="de-DE" sz="1200" dirty="0">
                <a:latin typeface="Arial" panose="020B0604020202020204" pitchFamily="34" charset="0"/>
                <a:cs typeface="Arial" panose="020B0604020202020204" pitchFamily="34" charset="0"/>
              </a:rPr>
              <a:t>zum Arbeiten unter Spannung erhalten, aus dem hervorgeht, für welche Arbeiten sie ausgebildet wurden. </a:t>
            </a:r>
          </a:p>
          <a:p>
            <a:pPr lvl="1"/>
            <a:r>
              <a:rPr lang="de-DE" sz="1200" dirty="0">
                <a:latin typeface="Arial" panose="020B0604020202020204" pitchFamily="34" charset="0"/>
                <a:cs typeface="Arial" panose="020B0604020202020204" pitchFamily="34" charset="0"/>
              </a:rPr>
              <a:t>Der Grad der Befähigung sollte durch einen Befähigungsnachweis, z. B. </a:t>
            </a:r>
            <a:r>
              <a:rPr lang="de-DE" sz="1200" dirty="0" err="1">
                <a:latin typeface="Arial" panose="020B0604020202020204" pitchFamily="34" charset="0"/>
                <a:cs typeface="Arial" panose="020B0604020202020204" pitchFamily="34" charset="0"/>
              </a:rPr>
              <a:t>AuS</a:t>
            </a:r>
            <a:r>
              <a:rPr lang="de-DE" sz="1200" dirty="0">
                <a:latin typeface="Arial" panose="020B0604020202020204" pitchFamily="34" charset="0"/>
                <a:cs typeface="Arial" panose="020B0604020202020204" pitchFamily="34" charset="0"/>
              </a:rPr>
              <a:t>-Pass zum Arbeiten </a:t>
            </a:r>
            <a:r>
              <a:rPr lang="de-DE" sz="1200" dirty="0" smtClean="0">
                <a:latin typeface="Arial" panose="020B0604020202020204" pitchFamily="34" charset="0"/>
                <a:cs typeface="Arial" panose="020B0604020202020204" pitchFamily="34" charset="0"/>
              </a:rPr>
              <a:t>unter Spannung</a:t>
            </a:r>
            <a:r>
              <a:rPr lang="de-DE" sz="1200" dirty="0">
                <a:latin typeface="Arial" panose="020B0604020202020204" pitchFamily="34" charset="0"/>
                <a:cs typeface="Arial" panose="020B0604020202020204" pitchFamily="34" charset="0"/>
              </a:rPr>
              <a:t>, bestätigt werden.</a:t>
            </a:r>
          </a:p>
        </p:txBody>
      </p:sp>
    </p:spTree>
    <p:extLst>
      <p:ext uri="{BB962C8B-B14F-4D97-AF65-F5344CB8AC3E}">
        <p14:creationId xmlns:p14="http://schemas.microsoft.com/office/powerpoint/2010/main" val="823111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000" dirty="0">
                <a:latin typeface="Arial" panose="020B0604020202020204" pitchFamily="34" charset="0"/>
                <a:cs typeface="Arial" panose="020B0604020202020204" pitchFamily="34" charset="0"/>
              </a:rPr>
              <a:t>Arbeiten </a:t>
            </a:r>
            <a:r>
              <a:rPr lang="de-DE" sz="4000" dirty="0" smtClean="0">
                <a:latin typeface="Arial" panose="020B0604020202020204" pitchFamily="34" charset="0"/>
                <a:cs typeface="Arial" panose="020B0604020202020204" pitchFamily="34" charset="0"/>
              </a:rPr>
              <a:t>in der Nähe unter Spannung stehender Teile</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In der Nähe unter Spannung stehender Teile mit Nennspannungen über AC 50 V oder DC 120 V </a:t>
            </a:r>
            <a:r>
              <a:rPr lang="de-DE" sz="1400" dirty="0" smtClean="0">
                <a:latin typeface="Arial" panose="020B0604020202020204" pitchFamily="34" charset="0"/>
                <a:cs typeface="Arial" panose="020B0604020202020204" pitchFamily="34" charset="0"/>
              </a:rPr>
              <a:t>darf </a:t>
            </a:r>
            <a:r>
              <a:rPr lang="de-DE" sz="1400" dirty="0">
                <a:latin typeface="Arial" panose="020B0604020202020204" pitchFamily="34" charset="0"/>
                <a:cs typeface="Arial" panose="020B0604020202020204" pitchFamily="34" charset="0"/>
              </a:rPr>
              <a:t>nur gearbeitet werden, wenn durch geeignete Maßnahmen sichergestellt ist, dass unter Spannung </a:t>
            </a:r>
            <a:r>
              <a:rPr lang="de-DE" sz="1400" dirty="0" smtClean="0">
                <a:latin typeface="Arial" panose="020B0604020202020204" pitchFamily="34" charset="0"/>
                <a:cs typeface="Arial" panose="020B0604020202020204" pitchFamily="34" charset="0"/>
              </a:rPr>
              <a:t>stehende </a:t>
            </a:r>
            <a:r>
              <a:rPr lang="de-DE" sz="1400" dirty="0">
                <a:latin typeface="Arial" panose="020B0604020202020204" pitchFamily="34" charset="0"/>
                <a:cs typeface="Arial" panose="020B0604020202020204" pitchFamily="34" charset="0"/>
              </a:rPr>
              <a:t>Teile nicht berührt werden können oder die Gefahrenzone nicht erreicht werden kann. </a:t>
            </a:r>
            <a:endParaRPr lang="de-DE" sz="1400" dirty="0" smtClean="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Elektrische Gefährdung in der Nähe unter Spannung stehender Teile kann durch </a:t>
            </a:r>
            <a:r>
              <a:rPr lang="de-DE" sz="1400" dirty="0" smtClean="0">
                <a:latin typeface="Arial" panose="020B0604020202020204" pitchFamily="34" charset="0"/>
                <a:cs typeface="Arial" panose="020B0604020202020204" pitchFamily="34" charset="0"/>
              </a:rPr>
              <a:t>Schutzvorrichtung</a:t>
            </a:r>
            <a:r>
              <a:rPr lang="de-DE" sz="1400" dirty="0">
                <a:latin typeface="Arial" panose="020B0604020202020204" pitchFamily="34" charset="0"/>
                <a:cs typeface="Arial" panose="020B0604020202020204" pitchFamily="34" charset="0"/>
              </a:rPr>
              <a:t>, Abdeckung, Kapselung oder isolierende Umhüllung vermieden werden</a:t>
            </a:r>
          </a:p>
        </p:txBody>
      </p:sp>
    </p:spTree>
    <p:extLst>
      <p:ext uri="{BB962C8B-B14F-4D97-AF65-F5344CB8AC3E}">
        <p14:creationId xmlns:p14="http://schemas.microsoft.com/office/powerpoint/2010/main" val="4192877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latin typeface="Arial" panose="020B0604020202020204" pitchFamily="34" charset="0"/>
                <a:cs typeface="Arial" panose="020B0604020202020204" pitchFamily="34" charset="0"/>
              </a:rPr>
              <a:t>Instandhaltung</a:t>
            </a:r>
            <a:endParaRPr lang="de-DE" sz="4000" dirty="0">
              <a:latin typeface="Arial" panose="020B0604020202020204" pitchFamily="34" charset="0"/>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dirty="0">
                <a:latin typeface="Arial" panose="020B0604020202020204" pitchFamily="34" charset="0"/>
                <a:cs typeface="Arial" panose="020B0604020202020204" pitchFamily="34" charset="0"/>
              </a:rPr>
              <a:t>Instandhaltung dient dazu, die elektrische Anlage im geforderten Zustand zu erhalten. </a:t>
            </a:r>
            <a:r>
              <a:rPr lang="de-DE" sz="1400" dirty="0" smtClean="0">
                <a:latin typeface="Arial" panose="020B0604020202020204" pitchFamily="34" charset="0"/>
                <a:cs typeface="Arial" panose="020B0604020202020204" pitchFamily="34" charset="0"/>
              </a:rPr>
              <a:t>Instandhaltung </a:t>
            </a:r>
            <a:r>
              <a:rPr lang="de-DE" sz="1400" dirty="0">
                <a:latin typeface="Arial" panose="020B0604020202020204" pitchFamily="34" charset="0"/>
                <a:cs typeface="Arial" panose="020B0604020202020204" pitchFamily="34" charset="0"/>
              </a:rPr>
              <a:t>besteht aus vorbeugender Instandhaltung (Wartung), die regelmäßig durchgeführt wird, um Ausfälle zu </a:t>
            </a:r>
            <a:r>
              <a:rPr lang="de-DE" sz="1400" dirty="0" smtClean="0">
                <a:latin typeface="Arial" panose="020B0604020202020204" pitchFamily="34" charset="0"/>
                <a:cs typeface="Arial" panose="020B0604020202020204" pitchFamily="34" charset="0"/>
              </a:rPr>
              <a:t>verhüten </a:t>
            </a:r>
            <a:r>
              <a:rPr lang="de-DE" sz="1400" dirty="0">
                <a:latin typeface="Arial" panose="020B0604020202020204" pitchFamily="34" charset="0"/>
                <a:cs typeface="Arial" panose="020B0604020202020204" pitchFamily="34" charset="0"/>
              </a:rPr>
              <a:t>und die Betriebsmittel in ordnungsgemäßem Zustand zu erhalten, und Instandsetzung, z. B. </a:t>
            </a:r>
            <a:r>
              <a:rPr lang="de-DE" sz="1400" dirty="0" smtClean="0">
                <a:latin typeface="Arial" panose="020B0604020202020204" pitchFamily="34" charset="0"/>
                <a:cs typeface="Arial" panose="020B0604020202020204" pitchFamily="34" charset="0"/>
              </a:rPr>
              <a:t>Reparatur</a:t>
            </a:r>
            <a:r>
              <a:rPr lang="de-DE" sz="1400" dirty="0">
                <a:latin typeface="Arial" panose="020B0604020202020204" pitchFamily="34" charset="0"/>
                <a:cs typeface="Arial" panose="020B0604020202020204" pitchFamily="34" charset="0"/>
              </a:rPr>
              <a:t>, Austausch eines fehlerhaften </a:t>
            </a:r>
            <a:r>
              <a:rPr lang="de-DE" sz="1400" dirty="0" smtClean="0">
                <a:latin typeface="Arial" panose="020B0604020202020204" pitchFamily="34" charset="0"/>
                <a:cs typeface="Arial" panose="020B0604020202020204" pitchFamily="34" charset="0"/>
              </a:rPr>
              <a:t>Teils</a:t>
            </a:r>
          </a:p>
          <a:p>
            <a:r>
              <a:rPr lang="de-DE" sz="1400" dirty="0">
                <a:latin typeface="Arial" panose="020B0604020202020204" pitchFamily="34" charset="0"/>
                <a:cs typeface="Arial" panose="020B0604020202020204" pitchFamily="34" charset="0"/>
              </a:rPr>
              <a:t>Bei der Instandhaltung sind zu unterscheiden: </a:t>
            </a:r>
          </a:p>
          <a:p>
            <a:pPr lvl="1"/>
            <a:r>
              <a:rPr lang="de-DE" sz="1200" dirty="0" smtClean="0">
                <a:latin typeface="Arial" panose="020B0604020202020204" pitchFamily="34" charset="0"/>
                <a:cs typeface="Arial" panose="020B0604020202020204" pitchFamily="34" charset="0"/>
              </a:rPr>
              <a:t>Arbeiten</a:t>
            </a:r>
            <a:r>
              <a:rPr lang="de-DE" sz="1200" dirty="0">
                <a:latin typeface="Arial" panose="020B0604020202020204" pitchFamily="34" charset="0"/>
                <a:cs typeface="Arial" panose="020B0604020202020204" pitchFamily="34" charset="0"/>
              </a:rPr>
              <a:t>, bei denen die Gefahr des elektrischen Schlages, von Kurzschluss oder Lichtbogenbildung </a:t>
            </a:r>
            <a:r>
              <a:rPr lang="de-DE" sz="1200" dirty="0" smtClean="0">
                <a:latin typeface="Arial" panose="020B0604020202020204" pitchFamily="34" charset="0"/>
                <a:cs typeface="Arial" panose="020B0604020202020204" pitchFamily="34" charset="0"/>
              </a:rPr>
              <a:t>besteht</a:t>
            </a:r>
            <a:r>
              <a:rPr lang="de-DE" sz="1200" dirty="0">
                <a:latin typeface="Arial" panose="020B0604020202020204" pitchFamily="34" charset="0"/>
                <a:cs typeface="Arial" panose="020B0604020202020204" pitchFamily="34" charset="0"/>
              </a:rPr>
              <a:t>, weshalb eine geeignete Arbeitsmethode </a:t>
            </a:r>
            <a:r>
              <a:rPr lang="de-DE" sz="1200" dirty="0" smtClean="0">
                <a:latin typeface="Arial" panose="020B0604020202020204" pitchFamily="34" charset="0"/>
                <a:cs typeface="Arial" panose="020B0604020202020204" pitchFamily="34" charset="0"/>
              </a:rPr>
              <a:t>angewendet </a:t>
            </a:r>
            <a:r>
              <a:rPr lang="de-DE" sz="1200" dirty="0">
                <a:latin typeface="Arial" panose="020B0604020202020204" pitchFamily="34" charset="0"/>
                <a:cs typeface="Arial" panose="020B0604020202020204" pitchFamily="34" charset="0"/>
              </a:rPr>
              <a:t>werden muss; </a:t>
            </a:r>
          </a:p>
          <a:p>
            <a:pPr lvl="1"/>
            <a:r>
              <a:rPr lang="de-DE" sz="1200" dirty="0" smtClean="0">
                <a:latin typeface="Arial" panose="020B0604020202020204" pitchFamily="34" charset="0"/>
                <a:cs typeface="Arial" panose="020B0604020202020204" pitchFamily="34" charset="0"/>
              </a:rPr>
              <a:t>Arbeiten</a:t>
            </a:r>
            <a:r>
              <a:rPr lang="de-DE" sz="1200" dirty="0">
                <a:latin typeface="Arial" panose="020B0604020202020204" pitchFamily="34" charset="0"/>
                <a:cs typeface="Arial" panose="020B0604020202020204" pitchFamily="34" charset="0"/>
              </a:rPr>
              <a:t>, bei denen die Beschaffenheit der Betriebsmittel die sichere Ausführung bestimmter </a:t>
            </a:r>
            <a:r>
              <a:rPr lang="de-DE" sz="1200" dirty="0" smtClean="0">
                <a:latin typeface="Arial" panose="020B0604020202020204" pitchFamily="34" charset="0"/>
                <a:cs typeface="Arial" panose="020B0604020202020204" pitchFamily="34" charset="0"/>
              </a:rPr>
              <a:t>Tätigkeiten </a:t>
            </a:r>
            <a:r>
              <a:rPr lang="de-DE" sz="1200" dirty="0">
                <a:latin typeface="Arial" panose="020B0604020202020204" pitchFamily="34" charset="0"/>
                <a:cs typeface="Arial" panose="020B0604020202020204" pitchFamily="34" charset="0"/>
              </a:rPr>
              <a:t>ermöglicht </a:t>
            </a:r>
            <a:r>
              <a:rPr lang="de-DE" sz="1200" dirty="0">
                <a:latin typeface="Arial" panose="020B0604020202020204" pitchFamily="34" charset="0"/>
                <a:cs typeface="Arial" panose="020B0604020202020204" pitchFamily="34" charset="0"/>
              </a:rPr>
              <a:t>(z. B. </a:t>
            </a:r>
            <a:r>
              <a:rPr lang="de-DE" sz="1200" dirty="0">
                <a:latin typeface="Arial" panose="020B0604020202020204" pitchFamily="34" charset="0"/>
                <a:cs typeface="Arial" panose="020B0604020202020204" pitchFamily="34" charset="0"/>
              </a:rPr>
              <a:t>Auswechseln von Sicherungseinsätzen oder Lampen), ohne dass dabei die </a:t>
            </a:r>
            <a:r>
              <a:rPr lang="de-DE" sz="1200" dirty="0" smtClean="0">
                <a:latin typeface="Arial" panose="020B0604020202020204" pitchFamily="34" charset="0"/>
                <a:cs typeface="Arial" panose="020B0604020202020204" pitchFamily="34" charset="0"/>
              </a:rPr>
              <a:t>Arbeitsme</a:t>
            </a:r>
            <a:r>
              <a:rPr lang="de-DE" sz="1200" dirty="0">
                <a:latin typeface="Arial" panose="020B0604020202020204" pitchFamily="34" charset="0"/>
                <a:cs typeface="Arial" panose="020B0604020202020204" pitchFamily="34" charset="0"/>
              </a:rPr>
              <a:t>t</a:t>
            </a:r>
            <a:r>
              <a:rPr lang="de-DE" sz="1200" dirty="0" smtClean="0">
                <a:latin typeface="Arial" panose="020B0604020202020204" pitchFamily="34" charset="0"/>
                <a:cs typeface="Arial" panose="020B0604020202020204" pitchFamily="34" charset="0"/>
              </a:rPr>
              <a:t>hoden </a:t>
            </a:r>
            <a:r>
              <a:rPr lang="de-DE" sz="1200" dirty="0">
                <a:latin typeface="Arial" panose="020B0604020202020204" pitchFamily="34" charset="0"/>
                <a:cs typeface="Arial" panose="020B0604020202020204" pitchFamily="34" charset="0"/>
              </a:rPr>
              <a:t>nach </a:t>
            </a:r>
            <a:r>
              <a:rPr lang="de-DE" sz="1200" dirty="0" smtClean="0">
                <a:latin typeface="Arial" panose="020B0604020202020204" pitchFamily="34" charset="0"/>
                <a:cs typeface="Arial" panose="020B0604020202020204" pitchFamily="34" charset="0"/>
              </a:rPr>
              <a:t>vollständig </a:t>
            </a:r>
            <a:r>
              <a:rPr lang="de-DE" sz="1200" dirty="0">
                <a:latin typeface="Arial" panose="020B0604020202020204" pitchFamily="34" charset="0"/>
                <a:cs typeface="Arial" panose="020B0604020202020204" pitchFamily="34" charset="0"/>
              </a:rPr>
              <a:t>angewendet werden müssen. </a:t>
            </a:r>
          </a:p>
        </p:txBody>
      </p:sp>
    </p:spTree>
    <p:extLst>
      <p:ext uri="{BB962C8B-B14F-4D97-AF65-F5344CB8AC3E}">
        <p14:creationId xmlns:p14="http://schemas.microsoft.com/office/powerpoint/2010/main" val="2396839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latin typeface="Impact (Überschriften)"/>
                <a:cs typeface="Arial" panose="020B0604020202020204" pitchFamily="34" charset="0"/>
              </a:rPr>
              <a:t>Vielen Dank für die Teilnahme</a:t>
            </a:r>
            <a:endParaRPr lang="de-DE" dirty="0">
              <a:latin typeface="Impact (Überschriften)"/>
              <a:cs typeface="Arial" panose="020B0604020202020204" pitchFamily="34" charset="0"/>
            </a:endParaRPr>
          </a:p>
        </p:txBody>
      </p:sp>
      <p:sp>
        <p:nvSpPr>
          <p:cNvPr id="3" name="Untertitel 2"/>
          <p:cNvSpPr>
            <a:spLocks noGrp="1"/>
          </p:cNvSpPr>
          <p:nvPr>
            <p:ph type="subTitle" idx="1"/>
          </p:nvPr>
        </p:nvSpPr>
        <p:spPr/>
        <p:txBody>
          <a:bodyPr/>
          <a:lstStyle/>
          <a:p>
            <a:r>
              <a:rPr lang="de-DE" dirty="0"/>
              <a:t>E-Learning Elektrosicherheit</a:t>
            </a:r>
          </a:p>
          <a:p>
            <a:endParaRPr lang="de-DE" dirty="0"/>
          </a:p>
        </p:txBody>
      </p:sp>
    </p:spTree>
    <p:extLst>
      <p:ext uri="{BB962C8B-B14F-4D97-AF65-F5344CB8AC3E}">
        <p14:creationId xmlns:p14="http://schemas.microsoft.com/office/powerpoint/2010/main" val="413907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Personal, Organisation und Kommunikation</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b="1" dirty="0" smtClean="0">
                <a:latin typeface="Arial" panose="020B0604020202020204" pitchFamily="34" charset="0"/>
                <a:cs typeface="Arial" panose="020B0604020202020204" pitchFamily="34" charset="0"/>
              </a:rPr>
              <a:t>Anlagenbetreiber </a:t>
            </a:r>
          </a:p>
          <a:p>
            <a:r>
              <a:rPr lang="de-DE" sz="1400" dirty="0" smtClean="0">
                <a:latin typeface="Arial" panose="020B0604020202020204" pitchFamily="34" charset="0"/>
                <a:cs typeface="Arial" panose="020B0604020202020204" pitchFamily="34" charset="0"/>
              </a:rPr>
              <a:t>Person </a:t>
            </a:r>
            <a:r>
              <a:rPr lang="de-DE" sz="1400" dirty="0">
                <a:latin typeface="Arial" panose="020B0604020202020204" pitchFamily="34" charset="0"/>
                <a:cs typeface="Arial" panose="020B0604020202020204" pitchFamily="34" charset="0"/>
              </a:rPr>
              <a:t>mit der Gesamtverantwortung für den sicheren Betrieb der elektrischen Anlage, die Regeln und Randbedingungen der Organisation </a:t>
            </a:r>
            <a:r>
              <a:rPr lang="de-DE" sz="1400" dirty="0" smtClean="0">
                <a:latin typeface="Arial" panose="020B0604020202020204" pitchFamily="34" charset="0"/>
                <a:cs typeface="Arial" panose="020B0604020202020204" pitchFamily="34" charset="0"/>
              </a:rPr>
              <a:t>vorgibt</a:t>
            </a:r>
          </a:p>
          <a:p>
            <a:r>
              <a:rPr lang="de-DE" sz="1400" dirty="0" smtClean="0">
                <a:latin typeface="Arial" panose="020B0604020202020204" pitchFamily="34" charset="0"/>
                <a:cs typeface="Arial" panose="020B0604020202020204" pitchFamily="34" charset="0"/>
              </a:rPr>
              <a:t>Diese </a:t>
            </a:r>
            <a:r>
              <a:rPr lang="de-DE" sz="1400" dirty="0">
                <a:latin typeface="Arial" panose="020B0604020202020204" pitchFamily="34" charset="0"/>
                <a:cs typeface="Arial" panose="020B0604020202020204" pitchFamily="34" charset="0"/>
              </a:rPr>
              <a:t>Person kann der Eigentümer, Unternehmer, Besitzer oder eine beauftragte Person sein, die die Unternehmerpflichten wahrnimmt.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Erforderlichenfalls </a:t>
            </a:r>
            <a:r>
              <a:rPr lang="de-DE" sz="1400" dirty="0">
                <a:latin typeface="Arial" panose="020B0604020202020204" pitchFamily="34" charset="0"/>
                <a:cs typeface="Arial" panose="020B0604020202020204" pitchFamily="34" charset="0"/>
              </a:rPr>
              <a:t>können einige mit dieser Verantwortung einhergehende Verpflichtungen auf andere Personen übertragen werden. Bei umfangreichen oder komplexen Anlagen kann diese Zuständigkeit auch für Teilanlagen übertragen </a:t>
            </a:r>
            <a:r>
              <a:rPr lang="de-DE" sz="1400" dirty="0" smtClean="0">
                <a:latin typeface="Arial" panose="020B0604020202020204" pitchFamily="34" charset="0"/>
                <a:cs typeface="Arial" panose="020B0604020202020204" pitchFamily="34" charset="0"/>
              </a:rPr>
              <a:t>sein</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90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Personal, Organisation und Kommunikation</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b="1" dirty="0" smtClean="0">
                <a:latin typeface="Arial" panose="020B0604020202020204" pitchFamily="34" charset="0"/>
                <a:cs typeface="Arial" panose="020B0604020202020204" pitchFamily="34" charset="0"/>
              </a:rPr>
              <a:t>Anlagenverantwortlicher</a:t>
            </a:r>
          </a:p>
          <a:p>
            <a:r>
              <a:rPr lang="de-DE" sz="1400" dirty="0">
                <a:latin typeface="Arial" panose="020B0604020202020204" pitchFamily="34" charset="0"/>
                <a:cs typeface="Arial" panose="020B0604020202020204" pitchFamily="34" charset="0"/>
              </a:rPr>
              <a:t>eine Person, die beauftragt ist, während der Durchführung von Arbeiten die unmittelbare Verantwortung für den sicheren Betrieb der elektrischen Anlage zu tragen, die zur Arbeitsstelle gehört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Der </a:t>
            </a:r>
            <a:r>
              <a:rPr lang="de-DE" sz="1400" dirty="0">
                <a:latin typeface="Arial" panose="020B0604020202020204" pitchFamily="34" charset="0"/>
                <a:cs typeface="Arial" panose="020B0604020202020204" pitchFamily="34" charset="0"/>
              </a:rPr>
              <a:t>Anlagenverantwortliche hat die möglichen Auswirkungen der Arbeiten auf die elektrische Anlage oder die Teile davon, die in seiner Verantwortung stehen, sowie die Auswirkungen der elektrischen Anlage auf die Arbeitsstelle und die arbeitenden Personen zu beurteilen. Erforderlichenfalls können einige mit dieser Verantwortung einhergehende Verpflichtungen auf andere Personen übertragen werden</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897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Personal, Organisation und Kommunikation</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b="1" dirty="0">
                <a:latin typeface="Arial" panose="020B0604020202020204" pitchFamily="34" charset="0"/>
                <a:cs typeface="Arial" panose="020B0604020202020204" pitchFamily="34" charset="0"/>
              </a:rPr>
              <a:t>Arbeitsverantwortlicher</a:t>
            </a:r>
            <a:r>
              <a:rPr lang="de-DE" sz="1400" dirty="0">
                <a:latin typeface="Arial" panose="020B0604020202020204" pitchFamily="34" charset="0"/>
                <a:cs typeface="Arial" panose="020B0604020202020204" pitchFamily="34" charset="0"/>
              </a:rPr>
              <a:t>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eine </a:t>
            </a:r>
            <a:r>
              <a:rPr lang="de-DE" sz="1400" dirty="0">
                <a:latin typeface="Arial" panose="020B0604020202020204" pitchFamily="34" charset="0"/>
                <a:cs typeface="Arial" panose="020B0604020202020204" pitchFamily="34" charset="0"/>
              </a:rPr>
              <a:t>Person, die beauftragt ist, die unmittelbare Verantwortung für die Durchführung der Arbeit an der Arbeitsstelle zu tragen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Erforderlichenfalls </a:t>
            </a:r>
            <a:r>
              <a:rPr lang="de-DE" sz="1400" dirty="0">
                <a:latin typeface="Arial" panose="020B0604020202020204" pitchFamily="34" charset="0"/>
                <a:cs typeface="Arial" panose="020B0604020202020204" pitchFamily="34" charset="0"/>
              </a:rPr>
              <a:t>können einige mit dieser Verantwortung einhergehende Verpflichtungen auf andere Personen übertragen </a:t>
            </a:r>
            <a:r>
              <a:rPr lang="de-DE" sz="1400" dirty="0" smtClean="0">
                <a:latin typeface="Arial" panose="020B0604020202020204" pitchFamily="34" charset="0"/>
                <a:cs typeface="Arial" panose="020B0604020202020204" pitchFamily="34" charset="0"/>
              </a:rPr>
              <a:t>werden</a:t>
            </a:r>
          </a:p>
          <a:p>
            <a:r>
              <a:rPr lang="it-IT" sz="1400" dirty="0">
                <a:latin typeface="Arial" panose="020B0604020202020204" pitchFamily="34" charset="0"/>
                <a:cs typeface="Arial" panose="020B0604020202020204" pitchFamily="34" charset="0"/>
              </a:rPr>
              <a:t>[QUELLE: IEC 60050-651:1999, IEV 651-01-04 </a:t>
            </a:r>
            <a:r>
              <a:rPr lang="it-IT" sz="1400" dirty="0" err="1" smtClean="0">
                <a:latin typeface="Arial" panose="020B0604020202020204" pitchFamily="34" charset="0"/>
                <a:cs typeface="Arial" panose="020B0604020202020204" pitchFamily="34" charset="0"/>
              </a:rPr>
              <a:t>modifiziert</a:t>
            </a:r>
            <a:r>
              <a:rPr lang="it-IT"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1855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Personal, Organisation und Kommunikation</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b="1" dirty="0">
                <a:latin typeface="Arial" panose="020B0604020202020204" pitchFamily="34" charset="0"/>
                <a:cs typeface="Arial" panose="020B0604020202020204" pitchFamily="34" charset="0"/>
              </a:rPr>
              <a:t>Elektrofachkraft </a:t>
            </a:r>
            <a:endParaRPr lang="de-DE" sz="1400" b="1"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eine </a:t>
            </a:r>
            <a:r>
              <a:rPr lang="de-DE" sz="1400" dirty="0">
                <a:latin typeface="Arial" panose="020B0604020202020204" pitchFamily="34" charset="0"/>
                <a:cs typeface="Arial" panose="020B0604020202020204" pitchFamily="34" charset="0"/>
              </a:rPr>
              <a:t>Person mit geeigneter fachlicher Ausbildung, Kenntnissen und Erfahrung, so dass sie Gefahren erkennen und vermeiden kann, die von der Elektrizität ausgehen können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QUELLE: IEC 60050-826:2004, IEV 826-18-01 modifiziert] </a:t>
            </a:r>
            <a:endParaRPr lang="de-DE" sz="1400" dirty="0" smtClean="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Elektrofachkraft ist, wer aufgrund seiner fachlichen Ausbildung, Kenntnisse und Erfahrungen sowie Kenntnis der </a:t>
            </a:r>
            <a:r>
              <a:rPr lang="de-DE" sz="1400" dirty="0" smtClean="0">
                <a:latin typeface="Arial" panose="020B0604020202020204" pitchFamily="34" charset="0"/>
                <a:cs typeface="Arial" panose="020B0604020202020204" pitchFamily="34" charset="0"/>
              </a:rPr>
              <a:t>einschlägigen </a:t>
            </a:r>
            <a:r>
              <a:rPr lang="de-DE" sz="1400" dirty="0">
                <a:latin typeface="Arial" panose="020B0604020202020204" pitchFamily="34" charset="0"/>
                <a:cs typeface="Arial" panose="020B0604020202020204" pitchFamily="34" charset="0"/>
              </a:rPr>
              <a:t>Normen die ihm übertragenen Arbeiten beurteilen und mögliche Gefahren erkennen </a:t>
            </a:r>
            <a:r>
              <a:rPr lang="de-DE" sz="1400" dirty="0" smtClean="0">
                <a:latin typeface="Arial" panose="020B0604020202020204" pitchFamily="34" charset="0"/>
                <a:cs typeface="Arial" panose="020B0604020202020204" pitchFamily="34" charset="0"/>
              </a:rPr>
              <a:t>kann</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898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Personal, Organisation und Kommunikation</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b="1" dirty="0">
                <a:latin typeface="Arial" panose="020B0604020202020204" pitchFamily="34" charset="0"/>
                <a:cs typeface="Arial" panose="020B0604020202020204" pitchFamily="34" charset="0"/>
              </a:rPr>
              <a:t>elektrotechnisch unterwiesene Person eine </a:t>
            </a:r>
            <a:r>
              <a:rPr lang="de-DE" sz="1400" b="1" dirty="0" smtClean="0">
                <a:latin typeface="Arial" panose="020B0604020202020204" pitchFamily="34" charset="0"/>
                <a:cs typeface="Arial" panose="020B0604020202020204" pitchFamily="34" charset="0"/>
              </a:rPr>
              <a:t>Person</a:t>
            </a:r>
          </a:p>
          <a:p>
            <a:r>
              <a:rPr lang="de-DE" sz="1400" dirty="0" smtClean="0">
                <a:latin typeface="Arial" panose="020B0604020202020204" pitchFamily="34" charset="0"/>
                <a:cs typeface="Arial" panose="020B0604020202020204" pitchFamily="34" charset="0"/>
              </a:rPr>
              <a:t>die </a:t>
            </a:r>
            <a:r>
              <a:rPr lang="de-DE" sz="1400" dirty="0">
                <a:latin typeface="Arial" panose="020B0604020202020204" pitchFamily="34" charset="0"/>
                <a:cs typeface="Arial" panose="020B0604020202020204" pitchFamily="34" charset="0"/>
              </a:rPr>
              <a:t>durch eine Elektrofachkraft ausreichend unterrichtet wurde, so dass sie Gefahren vermeiden kann, die von der Elektrizität ausgehen können </a:t>
            </a:r>
            <a:endParaRPr lang="de-DE" sz="1400"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a:t>
            </a:r>
            <a:r>
              <a:rPr lang="de-DE" sz="1400" dirty="0">
                <a:latin typeface="Arial" panose="020B0604020202020204" pitchFamily="34" charset="0"/>
                <a:cs typeface="Arial" panose="020B0604020202020204" pitchFamily="34" charset="0"/>
              </a:rPr>
              <a:t>QUELLE: IEC 60050-826:2004, IEV 826-18-02 modifiziert</a:t>
            </a:r>
            <a:r>
              <a:rPr lang="de-DE" sz="1400" dirty="0" smtClean="0">
                <a:latin typeface="Arial" panose="020B0604020202020204" pitchFamily="34" charset="0"/>
                <a:cs typeface="Arial" panose="020B0604020202020204" pitchFamily="34" charset="0"/>
              </a:rPr>
              <a:t>]</a:t>
            </a:r>
          </a:p>
          <a:p>
            <a:r>
              <a:rPr lang="de-DE" sz="1400" dirty="0">
                <a:latin typeface="Arial" panose="020B0604020202020204" pitchFamily="34" charset="0"/>
                <a:cs typeface="Arial" panose="020B0604020202020204" pitchFamily="34" charset="0"/>
              </a:rPr>
              <a:t>elektrotechnisch unterwiesene Person ist, wer durch eine Elektrofachkraft über die ihr übertragenen Aufgaben und die möglichen Gefahren bei unsachgemäßem Verhalten unterrichtet und erforderlichenfalls angelernt sowie über die notwendigen Schutzeinrichtungen und Schutzmaßnahmen unterwiesen wurde</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697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1"/>
            <a:r>
              <a:rPr lang="de-DE" sz="4000" kern="1200" cap="all" dirty="0">
                <a:solidFill>
                  <a:schemeClr val="accent1"/>
                </a:solidFill>
                <a:latin typeface="Arial" panose="020B0604020202020204" pitchFamily="34" charset="0"/>
                <a:ea typeface="+mj-ea"/>
                <a:cs typeface="Arial" panose="020B0604020202020204" pitchFamily="34" charset="0"/>
              </a:rPr>
              <a:t>Personal, Organisation und Kommunikation</a:t>
            </a:r>
            <a:endParaRPr lang="de-DE" sz="4000" kern="1200" cap="all" dirty="0">
              <a:solidFill>
                <a:schemeClr val="accent1"/>
              </a:solidFill>
              <a:latin typeface="Arial" panose="020B0604020202020204" pitchFamily="34" charset="0"/>
              <a:ea typeface="+mj-ea"/>
              <a:cs typeface="Arial" panose="020B0604020202020204" pitchFamily="34" charset="0"/>
            </a:endParaRPr>
          </a:p>
        </p:txBody>
      </p:sp>
      <p:sp>
        <p:nvSpPr>
          <p:cNvPr id="3" name="Inhaltsplatzhalter 2"/>
          <p:cNvSpPr>
            <a:spLocks noGrp="1"/>
          </p:cNvSpPr>
          <p:nvPr>
            <p:ph sz="quarter" idx="13"/>
          </p:nvPr>
        </p:nvSpPr>
        <p:spPr/>
        <p:txBody>
          <a:bodyPr>
            <a:noAutofit/>
          </a:bodyPr>
          <a:lstStyle/>
          <a:p>
            <a:r>
              <a:rPr lang="de-DE" sz="1400" b="1" dirty="0">
                <a:latin typeface="Arial" panose="020B0604020202020204" pitchFamily="34" charset="0"/>
                <a:cs typeface="Arial" panose="020B0604020202020204" pitchFamily="34" charset="0"/>
              </a:rPr>
              <a:t>Laie </a:t>
            </a:r>
            <a:endParaRPr lang="de-DE" sz="1400" b="1" dirty="0" smtClean="0">
              <a:latin typeface="Arial" panose="020B0604020202020204" pitchFamily="34" charset="0"/>
              <a:cs typeface="Arial" panose="020B0604020202020204" pitchFamily="34" charset="0"/>
            </a:endParaRPr>
          </a:p>
          <a:p>
            <a:r>
              <a:rPr lang="de-DE" sz="1400" dirty="0" smtClean="0">
                <a:latin typeface="Arial" panose="020B0604020202020204" pitchFamily="34" charset="0"/>
                <a:cs typeface="Arial" panose="020B0604020202020204" pitchFamily="34" charset="0"/>
              </a:rPr>
              <a:t>eine </a:t>
            </a:r>
            <a:r>
              <a:rPr lang="de-DE" sz="1400" dirty="0">
                <a:latin typeface="Arial" panose="020B0604020202020204" pitchFamily="34" charset="0"/>
                <a:cs typeface="Arial" panose="020B0604020202020204" pitchFamily="34" charset="0"/>
              </a:rPr>
              <a:t>Person, die weder Elektrofachkraft noch elektrotechnisch unterwiesene Person </a:t>
            </a:r>
            <a:r>
              <a:rPr lang="de-DE" sz="1400" dirty="0" smtClean="0">
                <a:latin typeface="Arial" panose="020B0604020202020204" pitchFamily="34" charset="0"/>
                <a:cs typeface="Arial" panose="020B0604020202020204" pitchFamily="34" charset="0"/>
              </a:rPr>
              <a:t>ist</a:t>
            </a:r>
          </a:p>
          <a:p>
            <a:r>
              <a:rPr lang="de-DE" sz="1400" dirty="0" smtClean="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rPr>
              <a:t>[QUELLE: IEC 60050-826:2004, IEV 826-18-03] </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147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chtiges Ereig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TM04033927[[fn=Wichtiges Ereignis]]</Template>
  <TotalTime>0</TotalTime>
  <Words>2668</Words>
  <Application>Microsoft Office PowerPoint</Application>
  <PresentationFormat>Breitbild</PresentationFormat>
  <Paragraphs>174</Paragraphs>
  <Slides>33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33</vt:i4>
      </vt:variant>
    </vt:vector>
  </HeadingPairs>
  <TitlesOfParts>
    <vt:vector size="37" baseType="lpstr">
      <vt:lpstr>Arial</vt:lpstr>
      <vt:lpstr>Impact</vt:lpstr>
      <vt:lpstr>Impact (Überschriften)</vt:lpstr>
      <vt:lpstr>Wichtiges Ereignis</vt:lpstr>
      <vt:lpstr>Elektrotechnische Normen und Regeln –  DIN VDE 0105-100:2015-10</vt:lpstr>
      <vt:lpstr>Kursübersicht</vt:lpstr>
      <vt:lpstr>Allgemeines</vt:lpstr>
      <vt:lpstr>Personal, Organisation und Kommunikation</vt:lpstr>
      <vt:lpstr>Personal, Organisation und Kommunikation</vt:lpstr>
      <vt:lpstr>Personal, Organisation und Kommunikation</vt:lpstr>
      <vt:lpstr>Personal, Organisation und Kommunikation</vt:lpstr>
      <vt:lpstr>Personal, Organisation und Kommunikation</vt:lpstr>
      <vt:lpstr>Personal, Organisation und Kommunikation</vt:lpstr>
      <vt:lpstr>Organisation</vt:lpstr>
      <vt:lpstr>Übliche Betriebsvorgänge</vt:lpstr>
      <vt:lpstr>Übliche Betriebsvorgänge</vt:lpstr>
      <vt:lpstr>Erhalten des ordnungsgemäßen Zustandes</vt:lpstr>
      <vt:lpstr>Erhalten des ordnungsgemäßen Zustandes</vt:lpstr>
      <vt:lpstr>Erhalten des ordnungsgemäßen Zustandes</vt:lpstr>
      <vt:lpstr>Erhalten des ordnungsgemäßen Zustandes</vt:lpstr>
      <vt:lpstr>Erhalten des ordnungsgemäßen Zustandes</vt:lpstr>
      <vt:lpstr>Arbeitsmethoden</vt:lpstr>
      <vt:lpstr>Arbeitsmethoden</vt:lpstr>
      <vt:lpstr>Arbeitsmethoden</vt:lpstr>
      <vt:lpstr>Arbeiten im Spannungsfreien Zustand</vt:lpstr>
      <vt:lpstr>Arbeiten im Spannungsfreien Zustand</vt:lpstr>
      <vt:lpstr>Arbeiten unter Spannung</vt:lpstr>
      <vt:lpstr>Arbeiten unter Spannung</vt:lpstr>
      <vt:lpstr>Arbeiten unter Spannung</vt:lpstr>
      <vt:lpstr>Arbeiten unter Spannung</vt:lpstr>
      <vt:lpstr>Arbeiten unter Spannung</vt:lpstr>
      <vt:lpstr>Arbeiten unter Spannung</vt:lpstr>
      <vt:lpstr>Arbeiten unter Spannung</vt:lpstr>
      <vt:lpstr>Arbeiten unter Spannung</vt:lpstr>
      <vt:lpstr>Arbeiten in der Nähe unter Spannung stehender Teile</vt:lpstr>
      <vt:lpstr>Instandhaltung</vt:lpstr>
      <vt:lpstr>Vielen Dank für die Teilnahme</vt:lpstr>
    </vt:vector>
  </TitlesOfParts>
  <Company>manroland web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Arbeiten im spannungsfreien Zustand und AiN</dc:title>
  <dc:creator>Schalk, Thomas OSE</dc:creator>
  <cp:lastModifiedBy>Schalk, Thomas OSE</cp:lastModifiedBy>
  <cp:revision>21</cp:revision>
  <dcterms:created xsi:type="dcterms:W3CDTF">2021-03-19T11:44:42Z</dcterms:created>
  <dcterms:modified xsi:type="dcterms:W3CDTF">2021-04-01T10:15:16Z</dcterms:modified>
</cp:coreProperties>
</file>