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4" r:id="rId4"/>
    <p:sldId id="302" r:id="rId5"/>
    <p:sldId id="297" r:id="rId6"/>
    <p:sldId id="303" r:id="rId7"/>
    <p:sldId id="298" r:id="rId8"/>
    <p:sldId id="29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20" d="100"/>
          <a:sy n="120" d="100"/>
        </p:scale>
        <p:origin x="138"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de-DE" smtClean="0"/>
              <a:t>Titelmasterformat durch Klicken bearbeiten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9/1/2021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‹Nr.›</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341D2AC3-6A0B-4169-B1EA-E3AE8B351BDD}"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DD4B9363-8B87-41B7-9F8E-64519CBB8F34}"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de-DE" smtClean="0"/>
              <a:t>Titelmasterformat durch Klicken bearbeiten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EAEF5746-5284-4951-9F37-7AE924EDBCB7}"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02398B29-7265-4A65-A2A4-6703C057B7C1}"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de-DE" smtClean="0"/>
              <a:t>Titelmasterformat durch Klicken bearbeiten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28FBA082-94DF-4C4B-A041-6624924AB0A8}" type="datetimeFigureOut">
              <a:rPr lang="en-US" dirty="0"/>
              <a:t>9/1/2021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de-DE" smtClean="0"/>
              <a:t>Titelmasterformat durch Klicken bearbeiten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B27686C4-3AB5-4E0C-86CA-FB108C350AA9}" type="datetimeFigureOut">
              <a:rPr lang="en-US" dirty="0"/>
              <a:t>9/1/2021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de-DE" smtClean="0"/>
              <a:t>Titelmasterformat durch Klicken bearbeiten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de-DE" smtClean="0"/>
              <a:t>Titelmasterformat durch Klicken bearbeiten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0F7F47CF-67C9-420C-80A5-E2069FF0C2DF}"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2" name="Content Placeholder 3"/>
          <p:cNvSpPr>
            <a:spLocks noGrp="1"/>
          </p:cNvSpPr>
          <p:nvPr>
            <p:ph sz="quarter" idx="13"/>
          </p:nvPr>
        </p:nvSpPr>
        <p:spPr>
          <a:xfrm>
            <a:off x="685802" y="2861733"/>
            <a:ext cx="5088712" cy="2512852"/>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3" name="Content Placeholder 5"/>
          <p:cNvSpPr>
            <a:spLocks noGrp="1"/>
          </p:cNvSpPr>
          <p:nvPr>
            <p:ph sz="quarter" idx="14"/>
          </p:nvPr>
        </p:nvSpPr>
        <p:spPr>
          <a:xfrm>
            <a:off x="5993969" y="2861733"/>
            <a:ext cx="5088713" cy="2512852"/>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de-DE" smtClean="0"/>
              <a:t>Titelmasterformat durch Klicken bearbeiten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50C3BFE2-83B7-4B0A-B9D3-AB28331082B3}"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12EF78E3-FDA3-4D28-AAA2-0B81F349A39D}"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9/1/2021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21420000">
            <a:off x="525270" y="672238"/>
            <a:ext cx="10121369" cy="2766528"/>
          </a:xfrm>
        </p:spPr>
        <p:txBody>
          <a:bodyPr>
            <a:normAutofit/>
          </a:bodyPr>
          <a:lstStyle/>
          <a:p>
            <a:r>
              <a:rPr lang="de-DE" dirty="0" smtClean="0">
                <a:latin typeface="Impact (Überschriften)"/>
                <a:cs typeface="Arial" panose="020B0604020202020204" pitchFamily="34" charset="0"/>
              </a:rPr>
              <a:t>Erste </a:t>
            </a:r>
            <a:r>
              <a:rPr lang="de-DE" dirty="0">
                <a:latin typeface="Impact (Überschriften)"/>
                <a:cs typeface="Arial" panose="020B0604020202020204" pitchFamily="34" charset="0"/>
              </a:rPr>
              <a:t>Hilfe bei Stromunfällen</a:t>
            </a:r>
          </a:p>
        </p:txBody>
      </p:sp>
      <p:sp>
        <p:nvSpPr>
          <p:cNvPr id="3" name="Untertitel 2"/>
          <p:cNvSpPr>
            <a:spLocks noGrp="1"/>
          </p:cNvSpPr>
          <p:nvPr>
            <p:ph type="subTitle" idx="1"/>
          </p:nvPr>
        </p:nvSpPr>
        <p:spPr/>
        <p:txBody>
          <a:bodyPr/>
          <a:lstStyle/>
          <a:p>
            <a:r>
              <a:rPr lang="de-DE" dirty="0"/>
              <a:t>E-Learning Elektrosicherheit</a:t>
            </a:r>
          </a:p>
          <a:p>
            <a:endParaRPr lang="de-DE" dirty="0"/>
          </a:p>
        </p:txBody>
      </p:sp>
    </p:spTree>
    <p:extLst>
      <p:ext uri="{BB962C8B-B14F-4D97-AF65-F5344CB8AC3E}">
        <p14:creationId xmlns:p14="http://schemas.microsoft.com/office/powerpoint/2010/main" val="882220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Kursübersicht</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rmAutofit/>
          </a:bodyPr>
          <a:lstStyle/>
          <a:p>
            <a:r>
              <a:rPr lang="de-DE" b="1" dirty="0" smtClean="0">
                <a:latin typeface="Arial" panose="020B0604020202020204" pitchFamily="34" charset="0"/>
                <a:cs typeface="Arial" panose="020B0604020202020204" pitchFamily="34" charset="0"/>
              </a:rPr>
              <a:t>Erste Hilfe bei Stromunfällen</a:t>
            </a:r>
            <a:endParaRPr lang="de-DE" dirty="0">
              <a:latin typeface="Arial" panose="020B0604020202020204" pitchFamily="34" charset="0"/>
              <a:cs typeface="Arial" panose="020B0604020202020204" pitchFamily="34" charset="0"/>
            </a:endParaRPr>
          </a:p>
          <a:p>
            <a:pPr lvl="1"/>
            <a:r>
              <a:rPr lang="de-DE" dirty="0" smtClean="0">
                <a:latin typeface="Arial" panose="020B0604020202020204" pitchFamily="34" charset="0"/>
                <a:cs typeface="Arial" panose="020B0604020202020204" pitchFamily="34" charset="0"/>
              </a:rPr>
              <a:t>Die wichtigsten Maßnahmen</a:t>
            </a:r>
            <a:endParaRPr lang="de-DE" dirty="0" smtClean="0">
              <a:latin typeface="Arial" panose="020B0604020202020204" pitchFamily="34" charset="0"/>
              <a:cs typeface="Arial" panose="020B0604020202020204" pitchFamily="34" charset="0"/>
            </a:endParaRPr>
          </a:p>
          <a:p>
            <a:pPr lvl="1"/>
            <a:r>
              <a:rPr lang="de-DE" dirty="0" smtClean="0">
                <a:latin typeface="Arial" panose="020B0604020202020204" pitchFamily="34" charset="0"/>
                <a:cs typeface="Arial" panose="020B0604020202020204" pitchFamily="34" charset="0"/>
              </a:rPr>
              <a:t>Eigenschutz</a:t>
            </a:r>
            <a:endParaRPr lang="de-DE" dirty="0" smtClean="0">
              <a:latin typeface="Arial" panose="020B0604020202020204" pitchFamily="34" charset="0"/>
              <a:cs typeface="Arial" panose="020B0604020202020204" pitchFamily="34" charset="0"/>
            </a:endParaRPr>
          </a:p>
          <a:p>
            <a:pPr lvl="1"/>
            <a:r>
              <a:rPr lang="de-DE" dirty="0" smtClean="0">
                <a:latin typeface="Arial" panose="020B0604020202020204" pitchFamily="34" charset="0"/>
                <a:cs typeface="Arial" panose="020B0604020202020204" pitchFamily="34" charset="0"/>
              </a:rPr>
              <a:t>Stromunfall was dann?</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314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1"/>
            <a:r>
              <a:rPr lang="de-DE" sz="4900" kern="1200" cap="all" dirty="0">
                <a:solidFill>
                  <a:schemeClr val="accent1"/>
                </a:solidFill>
                <a:latin typeface="Arial" panose="020B0604020202020204" pitchFamily="34" charset="0"/>
                <a:ea typeface="+mj-ea"/>
                <a:cs typeface="Arial" panose="020B0604020202020204" pitchFamily="34" charset="0"/>
              </a:rPr>
              <a:t>Die wichtigsten Maßnahmen</a:t>
            </a:r>
          </a:p>
        </p:txBody>
      </p:sp>
      <p:sp>
        <p:nvSpPr>
          <p:cNvPr id="3" name="Inhaltsplatzhalter 2"/>
          <p:cNvSpPr>
            <a:spLocks noGrp="1"/>
          </p:cNvSpPr>
          <p:nvPr>
            <p:ph sz="quarter" idx="13"/>
          </p:nvPr>
        </p:nvSpPr>
        <p:spPr/>
        <p:txBody>
          <a:bodyPr>
            <a:normAutofit/>
          </a:bodyPr>
          <a:lstStyle/>
          <a:p>
            <a:pPr marL="457200" indent="-457200">
              <a:buAutoNum type="arabicPeriod"/>
            </a:pPr>
            <a:r>
              <a:rPr lang="de-DE" cap="none" dirty="0">
                <a:latin typeface="Arial" panose="020B0604020202020204" pitchFamily="34" charset="0"/>
                <a:cs typeface="Arial" panose="020B0604020202020204" pitchFamily="34" charset="0"/>
              </a:rPr>
              <a:t>Stromfluss sofort unterbrechen: ausschalten, Netzstecker ziehen, Sicherung </a:t>
            </a:r>
            <a:r>
              <a:rPr lang="de-DE" cap="none" dirty="0" smtClean="0">
                <a:latin typeface="Arial" panose="020B0604020202020204" pitchFamily="34" charset="0"/>
                <a:cs typeface="Arial" panose="020B0604020202020204" pitchFamily="34" charset="0"/>
              </a:rPr>
              <a:t>betätigen</a:t>
            </a:r>
          </a:p>
          <a:p>
            <a:pPr marL="457200" indent="-457200">
              <a:buAutoNum type="arabicPeriod"/>
            </a:pPr>
            <a:r>
              <a:rPr lang="de-DE" cap="none" dirty="0">
                <a:latin typeface="Arial" panose="020B0604020202020204" pitchFamily="34" charset="0"/>
                <a:cs typeface="Arial" panose="020B0604020202020204" pitchFamily="34" charset="0"/>
              </a:rPr>
              <a:t>Unfallopfer aus Gefahrenbereich retten – Eigenschutz beachten</a:t>
            </a:r>
            <a:r>
              <a:rPr lang="de-DE" cap="none" dirty="0" smtClean="0">
                <a:latin typeface="Arial" panose="020B0604020202020204" pitchFamily="34" charset="0"/>
                <a:cs typeface="Arial" panose="020B0604020202020204" pitchFamily="34" charset="0"/>
              </a:rPr>
              <a:t>!</a:t>
            </a:r>
          </a:p>
          <a:p>
            <a:pPr marL="457200" indent="-457200">
              <a:buAutoNum type="arabicPeriod"/>
            </a:pPr>
            <a:r>
              <a:rPr lang="de-DE" cap="none" dirty="0">
                <a:latin typeface="Arial" panose="020B0604020202020204" pitchFamily="34" charset="0"/>
                <a:cs typeface="Arial" panose="020B0604020202020204" pitchFamily="34" charset="0"/>
              </a:rPr>
              <a:t>Notarzt per 112 </a:t>
            </a:r>
            <a:r>
              <a:rPr lang="de-DE" cap="none" dirty="0" smtClean="0">
                <a:latin typeface="Arial" panose="020B0604020202020204" pitchFamily="34" charset="0"/>
                <a:cs typeface="Arial" panose="020B0604020202020204" pitchFamily="34" charset="0"/>
              </a:rPr>
              <a:t>alarmieren</a:t>
            </a:r>
          </a:p>
          <a:p>
            <a:pPr marL="457200" indent="-457200">
              <a:buAutoNum type="arabicPeriod"/>
            </a:pPr>
            <a:r>
              <a:rPr lang="de-DE" cap="none" dirty="0" smtClean="0">
                <a:latin typeface="Arial" panose="020B0604020202020204" pitchFamily="34" charset="0"/>
                <a:cs typeface="Arial" panose="020B0604020202020204" pitchFamily="34" charset="0"/>
              </a:rPr>
              <a:t>Bewusstsein </a:t>
            </a:r>
            <a:r>
              <a:rPr lang="de-DE" cap="none" dirty="0">
                <a:latin typeface="Arial" panose="020B0604020202020204" pitchFamily="34" charset="0"/>
                <a:cs typeface="Arial" panose="020B0604020202020204" pitchFamily="34" charset="0"/>
              </a:rPr>
              <a:t>prüfen, in stabile Seitenlage bringen, Puls und Atem </a:t>
            </a:r>
            <a:r>
              <a:rPr lang="de-DE" cap="none" dirty="0" smtClean="0">
                <a:latin typeface="Arial" panose="020B0604020202020204" pitchFamily="34" charset="0"/>
                <a:cs typeface="Arial" panose="020B0604020202020204" pitchFamily="34" charset="0"/>
              </a:rPr>
              <a:t>kontrollieren</a:t>
            </a:r>
          </a:p>
          <a:p>
            <a:pPr marL="457200" indent="-457200">
              <a:buAutoNum type="arabicPeriod"/>
            </a:pPr>
            <a:r>
              <a:rPr lang="de-DE" cap="none" dirty="0">
                <a:latin typeface="Arial" panose="020B0604020202020204" pitchFamily="34" charset="0"/>
                <a:cs typeface="Arial" panose="020B0604020202020204" pitchFamily="34" charset="0"/>
              </a:rPr>
              <a:t>Bei Herzstillstand Herz-Lungenwiederbelebung </a:t>
            </a:r>
            <a:r>
              <a:rPr lang="de-DE" cap="none" dirty="0" smtClean="0">
                <a:latin typeface="Arial" panose="020B0604020202020204" pitchFamily="34" charset="0"/>
                <a:cs typeface="Arial" panose="020B0604020202020204" pitchFamily="34" charset="0"/>
              </a:rPr>
              <a:t>durchführen</a:t>
            </a:r>
          </a:p>
          <a:p>
            <a:pPr marL="457200" indent="-457200">
              <a:buAutoNum type="arabicPeriod"/>
            </a:pPr>
            <a:r>
              <a:rPr lang="de-DE" cap="none" dirty="0" smtClean="0">
                <a:latin typeface="Arial" panose="020B0604020202020204" pitchFamily="34" charset="0"/>
                <a:cs typeface="Arial" panose="020B0604020202020204" pitchFamily="34" charset="0"/>
              </a:rPr>
              <a:t>Schaulustige </a:t>
            </a:r>
            <a:r>
              <a:rPr lang="de-DE" cap="none" dirty="0">
                <a:latin typeface="Arial" panose="020B0604020202020204" pitchFamily="34" charset="0"/>
                <a:cs typeface="Arial" panose="020B0604020202020204" pitchFamily="34" charset="0"/>
              </a:rPr>
              <a:t>wegschicken oder einbeziehen, z. B. zum Absichern der </a:t>
            </a:r>
            <a:r>
              <a:rPr lang="de-DE" cap="none" dirty="0" smtClean="0">
                <a:latin typeface="Arial" panose="020B0604020202020204" pitchFamily="34" charset="0"/>
                <a:cs typeface="Arial" panose="020B0604020202020204" pitchFamily="34" charset="0"/>
              </a:rPr>
              <a:t>Unfallstelle</a:t>
            </a:r>
            <a:endParaRPr lang="de-DE"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48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latin typeface="Arial" panose="020B0604020202020204" pitchFamily="34" charset="0"/>
                <a:cs typeface="Arial" panose="020B0604020202020204" pitchFamily="34" charset="0"/>
              </a:rPr>
              <a:t>Notarzt </a:t>
            </a:r>
            <a:r>
              <a:rPr lang="de-DE" dirty="0" smtClean="0">
                <a:latin typeface="Arial" panose="020B0604020202020204" pitchFamily="34" charset="0"/>
                <a:cs typeface="Arial" panose="020B0604020202020204" pitchFamily="34" charset="0"/>
              </a:rPr>
              <a:t>alarmieren</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pPr marL="0" indent="0">
              <a:buNone/>
            </a:pPr>
            <a:r>
              <a:rPr lang="de-DE" cap="none" dirty="0" smtClean="0">
                <a:latin typeface="Arial" panose="020B0604020202020204" pitchFamily="34" charset="0"/>
                <a:cs typeface="Arial" panose="020B0604020202020204" pitchFamily="34" charset="0"/>
              </a:rPr>
              <a:t>Bei der Alarmierung ist die </a:t>
            </a:r>
            <a:r>
              <a:rPr lang="de-DE" cap="none" dirty="0">
                <a:latin typeface="Arial" panose="020B0604020202020204" pitchFamily="34" charset="0"/>
                <a:cs typeface="Arial" panose="020B0604020202020204" pitchFamily="34" charset="0"/>
              </a:rPr>
              <a:t>Information „STROMUNFALL“ </a:t>
            </a:r>
            <a:r>
              <a:rPr lang="de-DE" cap="none" dirty="0" smtClean="0">
                <a:latin typeface="Arial" panose="020B0604020202020204" pitchFamily="34" charset="0"/>
                <a:cs typeface="Arial" panose="020B0604020202020204" pitchFamily="34" charset="0"/>
              </a:rPr>
              <a:t>zusätzlich zu den </a:t>
            </a:r>
            <a:r>
              <a:rPr lang="de-DE" cap="none" dirty="0">
                <a:latin typeface="Arial" panose="020B0604020202020204" pitchFamily="34" charset="0"/>
                <a:cs typeface="Arial" panose="020B0604020202020204" pitchFamily="34" charset="0"/>
              </a:rPr>
              <a:t>5 </a:t>
            </a:r>
            <a:r>
              <a:rPr lang="de-DE" cap="none" dirty="0" err="1">
                <a:latin typeface="Arial" panose="020B0604020202020204" pitchFamily="34" charset="0"/>
                <a:cs typeface="Arial" panose="020B0604020202020204" pitchFamily="34" charset="0"/>
              </a:rPr>
              <a:t>W’s</a:t>
            </a:r>
            <a:r>
              <a:rPr lang="de-DE" cap="none" dirty="0">
                <a:latin typeface="Arial" panose="020B0604020202020204" pitchFamily="34" charset="0"/>
                <a:cs typeface="Arial" panose="020B0604020202020204" pitchFamily="34" charset="0"/>
              </a:rPr>
              <a:t> zu beachten</a:t>
            </a:r>
            <a:r>
              <a:rPr lang="de-DE" cap="none" dirty="0" smtClean="0">
                <a:latin typeface="Arial" panose="020B0604020202020204" pitchFamily="34" charset="0"/>
                <a:cs typeface="Arial" panose="020B0604020202020204" pitchFamily="34" charset="0"/>
              </a:rPr>
              <a:t>:</a:t>
            </a:r>
          </a:p>
          <a:p>
            <a:pPr marL="0" indent="0">
              <a:buNone/>
            </a:pPr>
            <a:r>
              <a:rPr lang="de-DE" cap="none" dirty="0" smtClean="0">
                <a:latin typeface="Arial" panose="020B0604020202020204" pitchFamily="34" charset="0"/>
                <a:cs typeface="Arial" panose="020B0604020202020204" pitchFamily="34" charset="0"/>
              </a:rPr>
              <a:t>WO </a:t>
            </a:r>
            <a:r>
              <a:rPr lang="de-DE" cap="none" dirty="0">
                <a:latin typeface="Arial" panose="020B0604020202020204" pitchFamily="34" charset="0"/>
                <a:cs typeface="Arial" panose="020B0604020202020204" pitchFamily="34" charset="0"/>
              </a:rPr>
              <a:t>ist was passiert ? Notfallort, Straße, Ortsbeschreibung, markante Punkte</a:t>
            </a:r>
          </a:p>
          <a:p>
            <a:pPr marL="0" indent="0">
              <a:buNone/>
            </a:pPr>
            <a:r>
              <a:rPr lang="de-DE" cap="none" dirty="0">
                <a:latin typeface="Arial" panose="020B0604020202020204" pitchFamily="34" charset="0"/>
                <a:cs typeface="Arial" panose="020B0604020202020204" pitchFamily="34" charset="0"/>
              </a:rPr>
              <a:t>WAS ist passiert ? Kurze Schilderung der Notfallsituation</a:t>
            </a:r>
          </a:p>
          <a:p>
            <a:pPr marL="0" indent="0">
              <a:buNone/>
            </a:pPr>
            <a:r>
              <a:rPr lang="de-DE" cap="none" dirty="0">
                <a:latin typeface="Arial" panose="020B0604020202020204" pitchFamily="34" charset="0"/>
                <a:cs typeface="Arial" panose="020B0604020202020204" pitchFamily="34" charset="0"/>
              </a:rPr>
              <a:t>WIE VIELE Verletzte oder Erkrankte sind betroffen ?</a:t>
            </a:r>
          </a:p>
          <a:p>
            <a:pPr marL="0" indent="0">
              <a:buNone/>
            </a:pPr>
            <a:r>
              <a:rPr lang="de-DE" cap="none" dirty="0">
                <a:latin typeface="Arial" panose="020B0604020202020204" pitchFamily="34" charset="0"/>
                <a:cs typeface="Arial" panose="020B0604020202020204" pitchFamily="34" charset="0"/>
              </a:rPr>
              <a:t>WELCHE Verletzungen bzw. Erkrankungen liegen vor?  .. oder bei einem Brand</a:t>
            </a:r>
          </a:p>
          <a:p>
            <a:pPr marL="0" indent="0">
              <a:buNone/>
            </a:pPr>
            <a:r>
              <a:rPr lang="de-DE" cap="none" dirty="0">
                <a:latin typeface="Arial" panose="020B0604020202020204" pitchFamily="34" charset="0"/>
                <a:cs typeface="Arial" panose="020B0604020202020204" pitchFamily="34" charset="0"/>
              </a:rPr>
              <a:t>WELCHEN UMFANG  hat das Schadenereignis ?</a:t>
            </a:r>
          </a:p>
          <a:p>
            <a:pPr marL="0" indent="0">
              <a:buNone/>
            </a:pPr>
            <a:r>
              <a:rPr lang="de-DE" cap="none" dirty="0">
                <a:latin typeface="Arial" panose="020B0604020202020204" pitchFamily="34" charset="0"/>
                <a:cs typeface="Arial" panose="020B0604020202020204" pitchFamily="34" charset="0"/>
              </a:rPr>
              <a:t>WARTEN auf Rückfragen</a:t>
            </a:r>
            <a:endParaRPr lang="de-DE" dirty="0"/>
          </a:p>
        </p:txBody>
      </p:sp>
    </p:spTree>
    <p:extLst>
      <p:ext uri="{BB962C8B-B14F-4D97-AF65-F5344CB8AC3E}">
        <p14:creationId xmlns:p14="http://schemas.microsoft.com/office/powerpoint/2010/main" val="274091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latin typeface="Arial" panose="020B0604020202020204" pitchFamily="34" charset="0"/>
                <a:cs typeface="Arial" panose="020B0604020202020204" pitchFamily="34" charset="0"/>
              </a:rPr>
              <a:t>Eigenschutz</a:t>
            </a:r>
          </a:p>
        </p:txBody>
      </p:sp>
      <p:sp>
        <p:nvSpPr>
          <p:cNvPr id="3" name="Inhaltsplatzhalter 2"/>
          <p:cNvSpPr>
            <a:spLocks noGrp="1"/>
          </p:cNvSpPr>
          <p:nvPr>
            <p:ph sz="quarter" idx="13"/>
          </p:nvPr>
        </p:nvSpPr>
        <p:spPr/>
        <p:txBody>
          <a:bodyPr>
            <a:noAutofit/>
          </a:bodyPr>
          <a:lstStyle/>
          <a:p>
            <a:pPr marL="0" indent="0">
              <a:buNone/>
            </a:pPr>
            <a:r>
              <a:rPr lang="de-DE" cap="none" dirty="0">
                <a:latin typeface="Arial" panose="020B0604020202020204" pitchFamily="34" charset="0"/>
                <a:cs typeface="Arial" panose="020B0604020202020204" pitchFamily="34" charset="0"/>
              </a:rPr>
              <a:t>Zum wichtigen Eigenschutz der Retter:</a:t>
            </a:r>
          </a:p>
          <a:p>
            <a:pPr marL="0" indent="0">
              <a:buNone/>
            </a:pPr>
            <a:r>
              <a:rPr lang="de-DE" cap="none" dirty="0">
                <a:latin typeface="Arial" panose="020B0604020202020204" pitchFamily="34" charset="0"/>
                <a:cs typeface="Arial" panose="020B0604020202020204" pitchFamily="34" charset="0"/>
              </a:rPr>
              <a:t>Kann der Stromfluss nicht sicher unterbrochen werden, sollte versucht werden, den Verunfallten durch nicht leitende Gegenstände (Besenstiel, Holzbrett) von den Spannung führenden Teilen zu entfernen oder ihm das Elektrogerät aus der Hand schlagen.</a:t>
            </a:r>
          </a:p>
          <a:p>
            <a:pPr marL="0" indent="0">
              <a:buNone/>
            </a:pPr>
            <a:endParaRPr lang="de-DE"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57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latin typeface="Arial" panose="020B0604020202020204" pitchFamily="34" charset="0"/>
                <a:cs typeface="Arial" panose="020B0604020202020204" pitchFamily="34" charset="0"/>
              </a:rPr>
              <a:t>Eigenschutz</a:t>
            </a:r>
          </a:p>
        </p:txBody>
      </p:sp>
      <p:sp>
        <p:nvSpPr>
          <p:cNvPr id="3" name="Inhaltsplatzhalter 2"/>
          <p:cNvSpPr>
            <a:spLocks noGrp="1"/>
          </p:cNvSpPr>
          <p:nvPr>
            <p:ph sz="quarter" idx="13"/>
          </p:nvPr>
        </p:nvSpPr>
        <p:spPr/>
        <p:txBody>
          <a:bodyPr>
            <a:noAutofit/>
          </a:bodyPr>
          <a:lstStyle/>
          <a:p>
            <a:pPr marL="0" indent="0">
              <a:buNone/>
            </a:pPr>
            <a:r>
              <a:rPr lang="de-DE" cap="none" dirty="0">
                <a:latin typeface="Arial" panose="020B0604020202020204" pitchFamily="34" charset="0"/>
                <a:cs typeface="Arial" panose="020B0604020202020204" pitchFamily="34" charset="0"/>
              </a:rPr>
              <a:t>Jeder Helfer muss dabei selbst isoliert stehen, z. B. auf einem trockenen Holzbrett oder trockenen Textilien.</a:t>
            </a:r>
          </a:p>
          <a:p>
            <a:pPr marL="0" indent="0">
              <a:buNone/>
            </a:pPr>
            <a:endParaRPr lang="de-DE" cap="none" dirty="0">
              <a:latin typeface="Arial" panose="020B0604020202020204" pitchFamily="34" charset="0"/>
              <a:cs typeface="Arial" panose="020B0604020202020204" pitchFamily="34" charset="0"/>
            </a:endParaRPr>
          </a:p>
          <a:p>
            <a:pPr marL="0" indent="0">
              <a:buNone/>
            </a:pPr>
            <a:r>
              <a:rPr lang="de-DE" cap="none" dirty="0">
                <a:latin typeface="Arial" panose="020B0604020202020204" pitchFamily="34" charset="0"/>
                <a:cs typeface="Arial" panose="020B0604020202020204" pitchFamily="34" charset="0"/>
              </a:rPr>
              <a:t>Insbesondere bei Elektrounfällen mit Hochspannung gilt höchste Vorsicht bei Rettungsversuchen. Die betroffene Anlage muss zunächst freigeschaltet werden.</a:t>
            </a:r>
          </a:p>
          <a:p>
            <a:pPr marL="0" indent="0">
              <a:buNone/>
            </a:pPr>
            <a:endParaRPr lang="de-DE" cap="none" dirty="0">
              <a:latin typeface="Arial" panose="020B0604020202020204" pitchFamily="34" charset="0"/>
              <a:cs typeface="Arial" panose="020B0604020202020204" pitchFamily="34" charset="0"/>
            </a:endParaRPr>
          </a:p>
          <a:p>
            <a:pPr marL="0" indent="0">
              <a:buNone/>
            </a:pPr>
            <a:r>
              <a:rPr lang="de-DE" cap="none" dirty="0">
                <a:latin typeface="Arial" panose="020B0604020202020204" pitchFamily="34" charset="0"/>
                <a:cs typeface="Arial" panose="020B0604020202020204" pitchFamily="34" charset="0"/>
              </a:rPr>
              <a:t>Sorgen Sie dafür, dass eine Elektrofachkraft – am besten gemeinsam mit Ihrem Betriebsarzt – die Ersthelfer in Sachen Elektrogefahren und Selbstschutz unterweist.</a:t>
            </a:r>
            <a:endParaRPr lang="de-DE"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31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1"/>
            <a:r>
              <a:rPr lang="de-DE" sz="5400" kern="1200" cap="all" dirty="0">
                <a:solidFill>
                  <a:schemeClr val="accent1"/>
                </a:solidFill>
                <a:latin typeface="Arial" panose="020B0604020202020204" pitchFamily="34" charset="0"/>
                <a:ea typeface="+mj-ea"/>
                <a:cs typeface="Arial" panose="020B0604020202020204" pitchFamily="34" charset="0"/>
              </a:rPr>
              <a:t>Stromunfall was dann?</a:t>
            </a:r>
            <a:endParaRPr lang="de-DE" sz="5400" kern="1200" cap="all" dirty="0">
              <a:solidFill>
                <a:schemeClr val="accent1"/>
              </a:solidFill>
              <a:latin typeface="Arial" panose="020B0604020202020204" pitchFamily="34" charset="0"/>
              <a:ea typeface="+mj-ea"/>
              <a:cs typeface="Arial" panose="020B0604020202020204" pitchFamily="34" charset="0"/>
            </a:endParaRPr>
          </a:p>
        </p:txBody>
      </p:sp>
      <p:sp>
        <p:nvSpPr>
          <p:cNvPr id="3" name="Inhaltsplatzhalter 2"/>
          <p:cNvSpPr>
            <a:spLocks noGrp="1"/>
          </p:cNvSpPr>
          <p:nvPr>
            <p:ph sz="quarter" idx="13"/>
          </p:nvPr>
        </p:nvSpPr>
        <p:spPr/>
        <p:txBody>
          <a:bodyPr>
            <a:noAutofit/>
          </a:bodyPr>
          <a:lstStyle/>
          <a:p>
            <a:pPr marL="0" indent="0">
              <a:buNone/>
            </a:pPr>
            <a:r>
              <a:rPr lang="de-DE" cap="none" dirty="0">
                <a:latin typeface="Arial" panose="020B0604020202020204" pitchFamily="34" charset="0"/>
                <a:cs typeface="Arial" panose="020B0604020202020204" pitchFamily="34" charset="0"/>
              </a:rPr>
              <a:t>Wenig bekannt ist, dass auch „kleine“ Stromschläge schwere Folgen haben können. Ein Kribbeln oder ein kurzer „Wischer“ ist keineswegs immer harmlos.</a:t>
            </a:r>
          </a:p>
          <a:p>
            <a:pPr marL="0" indent="0">
              <a:buNone/>
            </a:pPr>
            <a:endParaRPr lang="de-DE" cap="none" dirty="0">
              <a:latin typeface="Arial" panose="020B0604020202020204" pitchFamily="34" charset="0"/>
              <a:cs typeface="Arial" panose="020B0604020202020204" pitchFamily="34" charset="0"/>
            </a:endParaRPr>
          </a:p>
          <a:p>
            <a:pPr marL="0" indent="0">
              <a:buNone/>
            </a:pPr>
            <a:r>
              <a:rPr lang="de-DE" cap="none" dirty="0">
                <a:latin typeface="Arial" panose="020B0604020202020204" pitchFamily="34" charset="0"/>
                <a:cs typeface="Arial" panose="020B0604020202020204" pitchFamily="34" charset="0"/>
              </a:rPr>
              <a:t>Auch wenn viele leichte Stromunfälle glimpflich ablaufen und der Betroffene mit dem Schrecken davonkommt, sollten Sie </a:t>
            </a:r>
            <a:r>
              <a:rPr lang="de-DE" cap="none" dirty="0" smtClean="0">
                <a:latin typeface="Arial" panose="020B0604020202020204" pitchFamily="34" charset="0"/>
                <a:cs typeface="Arial" panose="020B0604020202020204" pitchFamily="34" charset="0"/>
              </a:rPr>
              <a:t>wissen, dass </a:t>
            </a:r>
            <a:r>
              <a:rPr lang="de-DE" cap="none" dirty="0">
                <a:latin typeface="Arial" panose="020B0604020202020204" pitchFamily="34" charset="0"/>
                <a:cs typeface="Arial" panose="020B0604020202020204" pitchFamily="34" charset="0"/>
              </a:rPr>
              <a:t>Durch „Wischer“ sind schon Menschen zu Tode </a:t>
            </a:r>
            <a:r>
              <a:rPr lang="de-DE" cap="none" dirty="0" smtClean="0">
                <a:latin typeface="Arial" panose="020B0604020202020204" pitchFamily="34" charset="0"/>
                <a:cs typeface="Arial" panose="020B0604020202020204" pitchFamily="34" charset="0"/>
              </a:rPr>
              <a:t>gekommen sind. Auch </a:t>
            </a:r>
            <a:r>
              <a:rPr lang="de-DE" cap="none" dirty="0">
                <a:latin typeface="Arial" panose="020B0604020202020204" pitchFamily="34" charset="0"/>
                <a:cs typeface="Arial" panose="020B0604020202020204" pitchFamily="34" charset="0"/>
              </a:rPr>
              <a:t>bei einem leichten Stromschlag können sich Muskeln </a:t>
            </a:r>
            <a:r>
              <a:rPr lang="de-DE" cap="none" dirty="0" smtClean="0">
                <a:latin typeface="Arial" panose="020B0604020202020204" pitchFamily="34" charset="0"/>
                <a:cs typeface="Arial" panose="020B0604020202020204" pitchFamily="34" charset="0"/>
              </a:rPr>
              <a:t>verkrampfen, was </a:t>
            </a:r>
            <a:r>
              <a:rPr lang="de-DE" cap="none" dirty="0">
                <a:latin typeface="Arial" panose="020B0604020202020204" pitchFamily="34" charset="0"/>
                <a:cs typeface="Arial" panose="020B0604020202020204" pitchFamily="34" charset="0"/>
              </a:rPr>
              <a:t>bis hin zur </a:t>
            </a:r>
            <a:r>
              <a:rPr lang="de-DE" cap="none" dirty="0" smtClean="0">
                <a:latin typeface="Arial" panose="020B0604020202020204" pitchFamily="34" charset="0"/>
                <a:cs typeface="Arial" panose="020B0604020202020204" pitchFamily="34" charset="0"/>
              </a:rPr>
              <a:t>Atemlähmung führen kann.</a:t>
            </a:r>
          </a:p>
          <a:p>
            <a:pPr marL="0" indent="0">
              <a:buNone/>
            </a:pPr>
            <a:r>
              <a:rPr lang="de-DE" cap="none" dirty="0" smtClean="0">
                <a:latin typeface="Arial" panose="020B0604020202020204" pitchFamily="34" charset="0"/>
                <a:cs typeface="Arial" panose="020B0604020202020204" pitchFamily="34" charset="0"/>
              </a:rPr>
              <a:t>Deshalb gilt JEDER Stromschlag -&gt; Arzt oder Betriebsarzt aufsuchen!</a:t>
            </a:r>
            <a:endParaRPr lang="de-DE"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08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latin typeface="Impact (Überschriften)"/>
                <a:cs typeface="Arial" panose="020B0604020202020204" pitchFamily="34" charset="0"/>
              </a:rPr>
              <a:t>Vielen Dank für die Teilnahme</a:t>
            </a:r>
            <a:endParaRPr lang="de-DE" dirty="0">
              <a:latin typeface="Impact (Überschriften)"/>
              <a:cs typeface="Arial" panose="020B0604020202020204" pitchFamily="34" charset="0"/>
            </a:endParaRPr>
          </a:p>
        </p:txBody>
      </p:sp>
      <p:sp>
        <p:nvSpPr>
          <p:cNvPr id="3" name="Untertitel 2"/>
          <p:cNvSpPr>
            <a:spLocks noGrp="1"/>
          </p:cNvSpPr>
          <p:nvPr>
            <p:ph type="subTitle" idx="1"/>
          </p:nvPr>
        </p:nvSpPr>
        <p:spPr/>
        <p:txBody>
          <a:bodyPr/>
          <a:lstStyle/>
          <a:p>
            <a:r>
              <a:rPr lang="de-DE" dirty="0"/>
              <a:t>E-Learning Elektrosicherheit</a:t>
            </a:r>
          </a:p>
          <a:p>
            <a:endParaRPr lang="de-DE" dirty="0"/>
          </a:p>
        </p:txBody>
      </p:sp>
    </p:spTree>
    <p:extLst>
      <p:ext uri="{BB962C8B-B14F-4D97-AF65-F5344CB8AC3E}">
        <p14:creationId xmlns:p14="http://schemas.microsoft.com/office/powerpoint/2010/main" val="41390750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chtiges Ereignis">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TM04033927[[fn=Wichtiges Ereignis]]</Template>
  <TotalTime>0</TotalTime>
  <Words>353</Words>
  <Application>Microsoft Office PowerPoint</Application>
  <PresentationFormat>Breitbild</PresentationFormat>
  <Paragraphs>38</Paragraphs>
  <Slides>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Impact</vt:lpstr>
      <vt:lpstr>Impact (Überschriften)</vt:lpstr>
      <vt:lpstr>Wichtiges Ereignis</vt:lpstr>
      <vt:lpstr>Erste Hilfe bei Stromunfällen</vt:lpstr>
      <vt:lpstr>Kursübersicht</vt:lpstr>
      <vt:lpstr>Die wichtigsten Maßnahmen</vt:lpstr>
      <vt:lpstr>Notarzt alarmieren</vt:lpstr>
      <vt:lpstr>Eigenschutz</vt:lpstr>
      <vt:lpstr>Eigenschutz</vt:lpstr>
      <vt:lpstr>Stromunfall was dann?</vt:lpstr>
      <vt:lpstr>Vielen Dank für die Teilnahme</vt:lpstr>
    </vt:vector>
  </TitlesOfParts>
  <Company>manroland web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Arbeiten im spannungsfreien Zustand und AiN</dc:title>
  <dc:creator>Schalk, Thomas OSE</dc:creator>
  <cp:lastModifiedBy>Schalk, Thomas OSE</cp:lastModifiedBy>
  <cp:revision>21</cp:revision>
  <dcterms:created xsi:type="dcterms:W3CDTF">2021-03-19T11:44:42Z</dcterms:created>
  <dcterms:modified xsi:type="dcterms:W3CDTF">2021-09-03T09:09:27Z</dcterms:modified>
</cp:coreProperties>
</file>