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5" r:id="rId7"/>
    <p:sldId id="261" r:id="rId8"/>
    <p:sldId id="276" r:id="rId9"/>
    <p:sldId id="262" r:id="rId10"/>
    <p:sldId id="263" r:id="rId11"/>
    <p:sldId id="277" r:id="rId12"/>
    <p:sldId id="264" r:id="rId13"/>
    <p:sldId id="265" r:id="rId14"/>
    <p:sldId id="266" r:id="rId15"/>
    <p:sldId id="278" r:id="rId16"/>
    <p:sldId id="279" r:id="rId17"/>
    <p:sldId id="280" r:id="rId18"/>
    <p:sldId id="281" r:id="rId19"/>
    <p:sldId id="269" r:id="rId20"/>
    <p:sldId id="270" r:id="rId21"/>
    <p:sldId id="271" r:id="rId22"/>
    <p:sldId id="282" r:id="rId23"/>
    <p:sldId id="272" r:id="rId24"/>
    <p:sldId id="273" r:id="rId25"/>
    <p:sldId id="274"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100" d="100"/>
          <a:sy n="100" d="100"/>
        </p:scale>
        <p:origin x="27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3/19/2021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341D2AC3-6A0B-4169-B1EA-E3AE8B351BDD}"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DD4B9363-8B87-41B7-9F8E-64519CBB8F34}"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AEF5746-5284-4951-9F37-7AE924EDBCB7}"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02398B29-7265-4A65-A2A4-6703C057B7C1}"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smtClean="0"/>
              <a:t>Titelmasterformat durch Klicken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28FBA082-94DF-4C4B-A041-6624924AB0A8}"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smtClean="0"/>
              <a:t>Titelmasterformat durch Klicken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27686C4-3AB5-4E0C-86CA-FB108C350AA9}"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0F7F47CF-67C9-420C-80A5-E2069FF0C2DF}"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50C3BFE2-83B7-4B0A-B9D3-AB28331082B3}"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12EF78E3-FDA3-4D28-AAA2-0B81F349A39D}"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3/19/2021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beitssicherheit.de/schriften/dokument/0:5004716,8.html" TargetMode="External"/><Relationship Id="rId2" Type="http://schemas.openxmlformats.org/officeDocument/2006/relationships/hyperlink" Target="https://www.arbeitssicherheit.de/schriften/dokument/0:4580257,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rbeitssicherheit.de/schriften/dokument/0:5004716,8.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rbeitssicherheit.de/schriften/dokument/0:5004716,7.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tf.bgetem.de/cgi-bin/r30msvcshop_detail_anzeige.pl?&amp;var_hauptpfad=../htdocs/r30/vc_shop/&amp;var_fa1_select=var_fa1_select||53|&amp;var_te1=153|&amp;var_html_folgemaske=r30msvcshop_detail_anzeige_neu_ergebni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latin typeface="Impact (Überschriften)"/>
                <a:cs typeface="Arial" panose="020B0604020202020204" pitchFamily="34" charset="0"/>
              </a:rPr>
              <a:t>Arbeiten im spannungsfreien Zustand und </a:t>
            </a:r>
            <a:r>
              <a:rPr lang="de-DE" dirty="0" err="1" smtClean="0">
                <a:latin typeface="Impact (Überschriften)"/>
                <a:cs typeface="Arial" panose="020B0604020202020204" pitchFamily="34" charset="0"/>
              </a:rPr>
              <a:t>AiN</a:t>
            </a:r>
            <a:endParaRPr lang="de-DE" dirty="0">
              <a:latin typeface="Impact (Überschriften)"/>
              <a:cs typeface="Arial" panose="020B0604020202020204" pitchFamily="34" charset="0"/>
            </a:endParaRP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88222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Spannungsfreiheit feststellen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Bei der Benutzung eines Spannungsprüfers ist darauf zu achten, dass er einwandfrei funktioniert. Dazu ist es notwendig den Spannungsprüfer vor und nach dem eigentlichen Prüfvorgang auf ordnungsgemäße Funktion zu testen.</a:t>
            </a:r>
          </a:p>
          <a:p>
            <a:r>
              <a:rPr lang="de-DE" sz="1400" dirty="0">
                <a:latin typeface="Arial" panose="020B0604020202020204" pitchFamily="34" charset="0"/>
                <a:cs typeface="Arial" panose="020B0604020202020204" pitchFamily="34" charset="0"/>
              </a:rPr>
              <a:t>Vor dem Einsatz des Spannungsprüfers ist unbedingt die zugehörige Gebrauchsanleitung zu beachten. Ihr kann entnommen werden, in welchem Spannungsbereich er eingesetzt werden kann. Außerdem ist die auf dem Spannungsprüfer angegebene Anwendungsbeschränkung bzw. der Anwendungshinweis zu beachten, z. B.:</a:t>
            </a:r>
          </a:p>
          <a:p>
            <a:pPr lvl="1"/>
            <a:r>
              <a:rPr lang="de-DE" sz="1400" dirty="0">
                <a:latin typeface="Arial" panose="020B0604020202020204" pitchFamily="34" charset="0"/>
                <a:cs typeface="Arial" panose="020B0604020202020204" pitchFamily="34" charset="0"/>
              </a:rPr>
              <a:t>Nur in Innenanlagen verwenden</a:t>
            </a:r>
          </a:p>
          <a:p>
            <a:pPr lvl="1"/>
            <a:r>
              <a:rPr lang="de-DE" sz="1400" dirty="0">
                <a:latin typeface="Arial" panose="020B0604020202020204" pitchFamily="34" charset="0"/>
                <a:cs typeface="Arial" panose="020B0604020202020204" pitchFamily="34" charset="0"/>
              </a:rPr>
              <a:t>Bei Niederschlägen nicht verwenden</a:t>
            </a:r>
          </a:p>
          <a:p>
            <a:pPr lvl="1"/>
            <a:r>
              <a:rPr lang="de-DE" sz="1400" dirty="0">
                <a:latin typeface="Arial" panose="020B0604020202020204" pitchFamily="34" charset="0"/>
                <a:cs typeface="Arial" panose="020B0604020202020204" pitchFamily="34" charset="0"/>
              </a:rPr>
              <a:t>Auch bei Niederschlägen verwendbar</a:t>
            </a:r>
          </a:p>
          <a:p>
            <a:r>
              <a:rPr lang="de-DE" sz="1400" dirty="0">
                <a:latin typeface="Arial" panose="020B0604020202020204" pitchFamily="34" charset="0"/>
                <a:cs typeface="Arial" panose="020B0604020202020204" pitchFamily="34" charset="0"/>
              </a:rPr>
              <a:t>Bei Spannungsprüfern für Anlagen bis 1.000 V wird die zweipolige Ausführung benutzt</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486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Spannungsfreiheit feststellen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Die einpolige Ausführung des Spannungsprüfers birgt bei Missachtung der angegebenen Anwendungsbeschränkungen und -hinweise, die auf der Banderole abgedruckt sind und meist durch die Benutzung unlesbar werden oder ganz entfernt werden, eine hohe Gefahr, einen falschen Anlagenzustand zu ermitteln. Des weiteren sollte der Elektrofachkraft im Hinblick auf die Gefahr der </a:t>
            </a:r>
            <a:r>
              <a:rPr lang="de-DE" sz="1400" dirty="0" err="1">
                <a:latin typeface="Arial" panose="020B0604020202020204" pitchFamily="34" charset="0"/>
                <a:cs typeface="Arial" panose="020B0604020202020204" pitchFamily="34" charset="0"/>
              </a:rPr>
              <a:t>Körperdurchströmung</a:t>
            </a:r>
            <a:r>
              <a:rPr lang="de-DE" sz="1400" dirty="0">
                <a:latin typeface="Arial" panose="020B0604020202020204" pitchFamily="34" charset="0"/>
                <a:cs typeface="Arial" panose="020B0604020202020204" pitchFamily="34" charset="0"/>
              </a:rPr>
              <a:t> bewusst sein, dass der menschliche Körper zur Ermittlung des Anlagenzustands benötigt wird</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Spannungsprüfer für Anlagen mit Nennspannungen über 1 kV zeigen den Zustand "Spannung vorhanden" durch eine Anzeige und/oder ein akustisches Signal an. Spannungsprüfer für Anlagen mit Nennspannungen über 1 kV sind meist einpolig ausgeführt</a:t>
            </a:r>
            <a:r>
              <a:rPr lang="de-DE" sz="1400" dirty="0" smtClean="0">
                <a:latin typeface="Arial" panose="020B0604020202020204" pitchFamily="34" charset="0"/>
                <a:cs typeface="Arial" panose="020B0604020202020204" pitchFamily="34" charset="0"/>
              </a:rPr>
              <a:t>.</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01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Spannungsfreiheit feststellen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fontScale="70000" lnSpcReduction="20000"/>
          </a:bodyPr>
          <a:lstStyle/>
          <a:p>
            <a:r>
              <a:rPr lang="de-DE" dirty="0">
                <a:latin typeface="Arial" panose="020B0604020202020204" pitchFamily="34" charset="0"/>
                <a:cs typeface="Arial" panose="020B0604020202020204" pitchFamily="34" charset="0"/>
              </a:rPr>
              <a:t>Zweipolige Geräte zum Phasenvergleich dürfen nicht als Spannungsprüfer verwendet werden. Spannungsprüfer mit Glimmlampenanzeige dürfen nur in Innenanlagen mit Beleuchtungsstärken bis 1.000 Lux verwendet werden. In helleren Räumen und im Freien genügt die Leuchtkraft der Glimmlampen nicht für eine sichere Wahrnehmbarkeit.</a:t>
            </a:r>
          </a:p>
          <a:p>
            <a:r>
              <a:rPr lang="de-DE" dirty="0" smtClean="0">
                <a:latin typeface="Arial" panose="020B0604020202020204" pitchFamily="34" charset="0"/>
                <a:cs typeface="Arial" panose="020B0604020202020204" pitchFamily="34" charset="0"/>
              </a:rPr>
              <a:t>Bei </a:t>
            </a:r>
            <a:r>
              <a:rPr lang="de-DE" dirty="0">
                <a:latin typeface="Arial" panose="020B0604020202020204" pitchFamily="34" charset="0"/>
                <a:cs typeface="Arial" panose="020B0604020202020204" pitchFamily="34" charset="0"/>
              </a:rPr>
              <a:t>Geräten mit ausschließlich optischer Anzeige darf die Anzeige nicht allein durch das Licht verschiedener Farben wahrnehmbar gemacht werden, sondern muss zusätzlich noch weitere Merkmale wie die räumliche Trennung der Lichtquellen, unterschiedliche Formen des Lichtsignals oder Blinklicht aufweisen</a:t>
            </a:r>
            <a:r>
              <a:rPr lang="de-DE" dirty="0" smtClean="0">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endParaRPr lang="de-DE"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Das </a:t>
            </a:r>
            <a:r>
              <a:rPr lang="de-DE" dirty="0">
                <a:latin typeface="Arial" panose="020B0604020202020204" pitchFamily="34" charset="0"/>
                <a:cs typeface="Arial" panose="020B0604020202020204" pitchFamily="34" charset="0"/>
              </a:rPr>
              <a:t>Einschalten einschaltfester Erdungsschalter kann auch als Feststellen der Spannungsfreiheit gelten.</a:t>
            </a:r>
          </a:p>
          <a:p>
            <a:r>
              <a:rPr lang="de-DE" dirty="0">
                <a:latin typeface="Arial" panose="020B0604020202020204" pitchFamily="34" charset="0"/>
                <a:cs typeface="Arial" panose="020B0604020202020204" pitchFamily="34" charset="0"/>
              </a:rPr>
              <a:t>Bei Höchstspannungsfreileitungen können auch berührungslos wirkende Spannungsprüfer - Fernprüfer - eingesetzt werden, wenn eine Fremdbeeinflussung ausgeschlossen werden kann.</a:t>
            </a:r>
          </a:p>
          <a:p>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32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Spannungsfreiheit feststellen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sz="1400" dirty="0" smtClean="0">
                <a:latin typeface="Arial" panose="020B0604020202020204" pitchFamily="34" charset="0"/>
                <a:cs typeface="Arial" panose="020B0604020202020204" pitchFamily="34" charset="0"/>
              </a:rPr>
              <a:t>Bei </a:t>
            </a:r>
            <a:r>
              <a:rPr lang="de-DE" sz="1400" dirty="0">
                <a:latin typeface="Arial" panose="020B0604020202020204" pitchFamily="34" charset="0"/>
                <a:cs typeface="Arial" panose="020B0604020202020204" pitchFamily="34" charset="0"/>
              </a:rPr>
              <a:t>Kabeln lässt sich an der Arbeitsstelle das Feststellen der Spannungsfreiheit mit Spannungsprüfern nicht durchführen. Aus diesem Grund muss das freigeschaltete Kabel eindeutig bestimmt werden. Es darf vom Feststellen der Spannungsfreiheit an der Arbeitsstelle abgesehen werden, wenn das freigeschaltete Kabel von der Ausschaltstelle bis zur Arbeitsstelle eindeutig verfolgt werden kann. Ist dies nicht der Fall, muss das Kabel an der Arbeitsstelle mit Sicherheitsschneidvorrichtungen geschnitten werden. Die Anwendung von Kabelauslesegeräten wird empfohlen. Die mit der Anwendung von Kabelauslesegeräten beauftragten Personen müssen im Umgang mit den Geräten vertraut sein, da bei diesem Messverfahren eine eindeutige Anzeige nicht immer gegeben ist</a:t>
            </a:r>
            <a:r>
              <a:rPr lang="de-DE" sz="1400" dirty="0" smtClean="0">
                <a:latin typeface="Arial" panose="020B0604020202020204" pitchFamily="34" charset="0"/>
                <a:cs typeface="Arial" panose="020B0604020202020204" pitchFamily="34" charset="0"/>
              </a:rPr>
              <a:t>.</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198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Erden und Kurzschließen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Das Erden und Kurzschließen der Anlagenteile, an denen gearbeitet werden soll, dient dem unmittelbaren Schutz aller dort Beschäftigten.</a:t>
            </a:r>
          </a:p>
          <a:p>
            <a:r>
              <a:rPr lang="de-DE" sz="1400" dirty="0">
                <a:latin typeface="Arial" panose="020B0604020202020204" pitchFamily="34" charset="0"/>
                <a:cs typeface="Arial" panose="020B0604020202020204" pitchFamily="34" charset="0"/>
              </a:rPr>
              <a:t>Die zum Erden und Kurzschließen verwendete Vorrichtung muss stets zuerst mit der Erdungsanlage oder einem </a:t>
            </a:r>
            <a:r>
              <a:rPr lang="de-DE" sz="1400" dirty="0" err="1">
                <a:latin typeface="Arial" panose="020B0604020202020204" pitchFamily="34" charset="0"/>
                <a:cs typeface="Arial" panose="020B0604020202020204" pitchFamily="34" charset="0"/>
              </a:rPr>
              <a:t>Erder</a:t>
            </a:r>
            <a:r>
              <a:rPr lang="de-DE" sz="1400" dirty="0">
                <a:latin typeface="Arial" panose="020B0604020202020204" pitchFamily="34" charset="0"/>
                <a:cs typeface="Arial" panose="020B0604020202020204" pitchFamily="34" charset="0"/>
              </a:rPr>
              <a:t> und dann erst mit dem zu erdenden Anlagenteil verbunden werden, wenn nicht Erdung und Kurzschließung gleichzeitig, z. B. über einen Erdungsschalter, erfolgt. Die Arbeitsstelle muss so gesichert werden, dass sie sowohl gegen versehentliches Wiedereinschalten als auch gegen das Auftreten einer unzulässigen Beeinflussungsspannung geschützt ist. Das Unfallgeschehen durch unberücksichtigte Beeinflussungsspannungen wie Influenz-, Induktions- oder Restspannungen beträgt </a:t>
            </a:r>
            <a:r>
              <a:rPr lang="de-DE" sz="1400" dirty="0" err="1">
                <a:latin typeface="Arial" panose="020B0604020202020204" pitchFamily="34" charset="0"/>
                <a:cs typeface="Arial" panose="020B0604020202020204" pitchFamily="34" charset="0"/>
              </a:rPr>
              <a:t>ca</a:t>
            </a:r>
            <a:r>
              <a:rPr lang="de-DE" sz="1400" dirty="0">
                <a:latin typeface="Arial" panose="020B0604020202020204" pitchFamily="34" charset="0"/>
                <a:cs typeface="Arial" panose="020B0604020202020204" pitchFamily="34" charset="0"/>
              </a:rPr>
              <a:t> 9 % des gesamten Stromunfallgeschehens!</a:t>
            </a:r>
          </a:p>
          <a:p>
            <a:r>
              <a:rPr lang="de-DE" sz="1400" dirty="0">
                <a:latin typeface="Arial" panose="020B0604020202020204" pitchFamily="34" charset="0"/>
                <a:cs typeface="Arial" panose="020B0604020202020204" pitchFamily="34" charset="0"/>
              </a:rPr>
              <a:t>Alle Vorrichtungen und Geräte zum Erden und Kurzschließen müssen einen sicheren Kontakt mit der Erdungsanlage sowie mit den zu erdenden und kurzzuschließenden Anlagenteilen gewährleisten und dem Kurzschlussstrom bis zum Ausschalten standhalten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50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Erden und Kurzschließen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In Kleinspannungs- und Niederspannungsanlagen (bis 1.000 V) darf vom Erden und Kurzschließen abgesehen werden, wenn sichergestellt ist, dass die Anlage nicht beispielsweise durch eine Ersatzstromversorgungsanlage unter Spannung gesetzt wird. Verschiedene Hersteller bieten auch für diese Spannungsebene geeignetes Erdungsmaterial an.</a:t>
            </a:r>
          </a:p>
          <a:p>
            <a:r>
              <a:rPr lang="de-DE" sz="1400" dirty="0">
                <a:latin typeface="Arial" panose="020B0604020202020204" pitchFamily="34" charset="0"/>
                <a:cs typeface="Arial" panose="020B0604020202020204" pitchFamily="34" charset="0"/>
              </a:rPr>
              <a:t>Hinsichtlich der Festlegungen für Hochspannungsanlagen sind nichtisolierte Freileitungen und blanke Leiter, die in den Bereich der Arbeitsstelle hineinführen, allseitig und </a:t>
            </a:r>
            <a:r>
              <a:rPr lang="de-DE" sz="1400" dirty="0" err="1">
                <a:latin typeface="Arial" panose="020B0604020202020204" pitchFamily="34" charset="0"/>
                <a:cs typeface="Arial" panose="020B0604020202020204" pitchFamily="34" charset="0"/>
              </a:rPr>
              <a:t>allpolig</a:t>
            </a:r>
            <a:r>
              <a:rPr lang="de-DE" sz="1400" dirty="0">
                <a:latin typeface="Arial" panose="020B0604020202020204" pitchFamily="34" charset="0"/>
                <a:cs typeface="Arial" panose="020B0604020202020204" pitchFamily="34" charset="0"/>
              </a:rPr>
              <a:t> zu erden und kurzzuschließen</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Erdung und Kurzschließung müssen von der Arbeitsstelle aus sichtbar sein. </a:t>
            </a:r>
            <a:r>
              <a:rPr lang="de-DE" sz="1400" dirty="0">
                <a:latin typeface="Arial" panose="020B0604020202020204" pitchFamily="34" charset="0"/>
                <a:cs typeface="Arial" panose="020B0604020202020204" pitchFamily="34" charset="0"/>
              </a:rPr>
              <a:t>Andernfalls ist eine zusätzliche Erdung, Anzeigevorrichtung oder eindeutige Kennzeichnung an der Arbeitsstelle anzubringen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380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Erden und Kurzschließen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Bei Arbeiten an einer Unterbrechungsstelle muss entweder auf beiden Seiten geerdet und kurzgeschlossen werden oder die Unterbrechungsstelle ist kurzschlussfest zu überbrücken und auf einer Seite zu erden und kurzzuschließen. Dies gilt nicht nur für Schaltanlagen, sondern auch für Freileitungen. Hier werden die Vorrichtungen zum Erden und Kurzschließen im Regelfall an dem Mast, auf dem gearbeitet wird, angebracht</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Bei Arbeiten an Transformatoren muss an Ober- und Unterspannungsseiten geerdet und kurzgeschlossen werden, dies gilt auch bei Spannungen unter 1.000 V auf der Unterspannungsseite. Wird an Transformatoren mit angeflanschten Endverschlüssen gearbeitet, muss an den nächstgelegenen Schaltstellen der Ober- und Unterspannungsseite geerdet und kurzgeschlossen werden.</a:t>
            </a:r>
          </a:p>
          <a:p>
            <a:r>
              <a:rPr lang="de-DE" sz="1400" dirty="0">
                <a:latin typeface="Arial" panose="020B0604020202020204" pitchFamily="34" charset="0"/>
                <a:cs typeface="Arial" panose="020B0604020202020204" pitchFamily="34" charset="0"/>
              </a:rPr>
              <a:t>Die Erdungs- und Kurzschließgeräte sind mit isolierenden Erdungsstangen an die Leiter heranzuführen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324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Erden und Kurzschließen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Für die Dauer von Messungen darf die Erdung und Kurzschließung aufgehoben werden, falls es erforderlich sein sollte. Dann ist mit anderen geeigneten Maßnahmen für die Sicherheit der Mitarbeiter zu sorgen, beispielsweise durch Festlegungen für Arbeiten in der Nähe unter Spannung stehender Teile.</a:t>
            </a:r>
          </a:p>
          <a:p>
            <a:r>
              <a:rPr lang="de-DE" sz="1400" dirty="0" smtClean="0">
                <a:latin typeface="Arial" panose="020B0604020202020204" pitchFamily="34" charset="0"/>
                <a:cs typeface="Arial" panose="020B0604020202020204" pitchFamily="34" charset="0"/>
              </a:rPr>
              <a:t>An </a:t>
            </a:r>
            <a:r>
              <a:rPr lang="de-DE" sz="1400" dirty="0">
                <a:latin typeface="Arial" panose="020B0604020202020204" pitchFamily="34" charset="0"/>
                <a:cs typeface="Arial" panose="020B0604020202020204" pitchFamily="34" charset="0"/>
              </a:rPr>
              <a:t>Freileitungen müssen alle Leiter einschließlich Neutralleiter sowie Schalt- und Steuerdrähte in unmittelbarer Nähe der Arbeitsstelle möglichst geerdet, in jedem Fall aber kurzgeschlossen werden. So stellen Schaltdrähte für Straßenbeleuchtung häufig Gefahren dar, wenn eine Arbeitsgruppe Straßenleuchten testet während die andere Gruppe im Ortsnetz arbeitet. Erdungs- und Kurzschließgeräte für Ortsnetze sollten daher immer fünf oder sechs </a:t>
            </a:r>
            <a:r>
              <a:rPr lang="de-DE" sz="1400" dirty="0" err="1">
                <a:latin typeface="Arial" panose="020B0604020202020204" pitchFamily="34" charset="0"/>
                <a:cs typeface="Arial" panose="020B0604020202020204" pitchFamily="34" charset="0"/>
              </a:rPr>
              <a:t>Anschließteile</a:t>
            </a:r>
            <a:r>
              <a:rPr lang="de-DE" sz="1400" dirty="0">
                <a:latin typeface="Arial" panose="020B0604020202020204" pitchFamily="34" charset="0"/>
                <a:cs typeface="Arial" panose="020B0604020202020204" pitchFamily="34" charset="0"/>
              </a:rPr>
              <a:t> besitzen, um mit einer Vorrichtung alle vorhandenen Leiter des Systems verbinden zu können</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Bei Kabelarbeiten darf vom Erden und Kurzschließen an der Arbeitsstelle abgesehen werden, doch muss dann an den Ausschaltstellen geerdet und kurzgeschlossen werden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429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Erden und Kurzschließen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smtClean="0">
                <a:latin typeface="Arial" panose="020B0604020202020204" pitchFamily="34" charset="0"/>
                <a:cs typeface="Arial" panose="020B0604020202020204" pitchFamily="34" charset="0"/>
              </a:rPr>
              <a:t>Bei </a:t>
            </a:r>
            <a:r>
              <a:rPr lang="de-DE" sz="1400" dirty="0">
                <a:latin typeface="Arial" panose="020B0604020202020204" pitchFamily="34" charset="0"/>
                <a:cs typeface="Arial" panose="020B0604020202020204" pitchFamily="34" charset="0"/>
              </a:rPr>
              <a:t>Arbeiten an Freileitungen über 1 kV bis 30 kV muss mindestens an einer Ausschaltstelle geerdet und kurzgeschlossen werden, bei Freileitungen über 30 kV muss an jeder Ausschaltstelle geerdet und kurzgeschlossen werden. Bei Übergang von Kabel auf Freileitung ist an der Übergangsstelle zu erden und kurzzuschließen.</a:t>
            </a:r>
          </a:p>
          <a:p>
            <a:r>
              <a:rPr lang="de-DE" sz="1400" dirty="0">
                <a:latin typeface="Arial" panose="020B0604020202020204" pitchFamily="34" charset="0"/>
                <a:cs typeface="Arial" panose="020B0604020202020204" pitchFamily="34" charset="0"/>
              </a:rPr>
              <a:t>Sind alle Ausschaltstellen mit kurzschlussfesten Erdungs- und Kurzschließgarnituren geerdet und kurzgeschlossen, darf an der Arbeitsstelle der Querschnitt der "Arbeitserde" 25 mm</a:t>
            </a:r>
            <a:r>
              <a:rPr lang="de-DE" sz="1400" baseline="30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Cu</a:t>
            </a:r>
            <a:r>
              <a:rPr lang="de-DE" sz="1400" dirty="0">
                <a:latin typeface="Arial" panose="020B0604020202020204" pitchFamily="34" charset="0"/>
                <a:cs typeface="Arial" panose="020B0604020202020204" pitchFamily="34" charset="0"/>
              </a:rPr>
              <a:t> betragen.</a:t>
            </a:r>
          </a:p>
          <a:p>
            <a:r>
              <a:rPr lang="de-DE" sz="1400" dirty="0">
                <a:latin typeface="Arial" panose="020B0604020202020204" pitchFamily="34" charset="0"/>
                <a:cs typeface="Arial" panose="020B0604020202020204" pitchFamily="34" charset="0"/>
              </a:rPr>
              <a:t>Wird bei Freileitungen über 1 kV bis 30 kV nur an einer Ausschaltstelle kurzschlussfest geerdet und kurzgeschlossen, muss die Erdung und Kurzschließung an der Arbeitsstelle so beschaffen sein, dass sie dem Kurzschlussstrom bis zum Ausschalten standhält.</a:t>
            </a:r>
          </a:p>
          <a:p>
            <a:r>
              <a:rPr lang="de-DE" sz="1400" dirty="0">
                <a:latin typeface="Arial" panose="020B0604020202020204" pitchFamily="34" charset="0"/>
                <a:cs typeface="Arial" panose="020B0604020202020204" pitchFamily="34" charset="0"/>
              </a:rPr>
              <a:t>Es muss auf eine gute Kontaktgabe an den </a:t>
            </a:r>
            <a:r>
              <a:rPr lang="de-DE" sz="1400" dirty="0" err="1">
                <a:latin typeface="Arial" panose="020B0604020202020204" pitchFamily="34" charset="0"/>
                <a:cs typeface="Arial" panose="020B0604020202020204" pitchFamily="34" charset="0"/>
              </a:rPr>
              <a:t>Anschließstellen</a:t>
            </a:r>
            <a:r>
              <a:rPr lang="de-DE" sz="1400" dirty="0">
                <a:latin typeface="Arial" panose="020B0604020202020204" pitchFamily="34" charset="0"/>
                <a:cs typeface="Arial" panose="020B0604020202020204" pitchFamily="34" charset="0"/>
              </a:rPr>
              <a:t> z. B. durch entsprechend geformte </a:t>
            </a:r>
            <a:r>
              <a:rPr lang="de-DE" sz="1400" dirty="0" err="1">
                <a:latin typeface="Arial" panose="020B0604020202020204" pitchFamily="34" charset="0"/>
                <a:cs typeface="Arial" panose="020B0604020202020204" pitchFamily="34" charset="0"/>
              </a:rPr>
              <a:t>Anschließpunkte</a:t>
            </a:r>
            <a:r>
              <a:rPr lang="de-DE" sz="1400" dirty="0">
                <a:latin typeface="Arial" panose="020B0604020202020204" pitchFamily="34" charset="0"/>
                <a:cs typeface="Arial" panose="020B0604020202020204" pitchFamily="34" charset="0"/>
              </a:rPr>
              <a:t> oder Klemmen usw. geachtet werden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7899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Benachbarte, unter Spannung stehende Teile abdecken oder </a:t>
            </a:r>
            <a:r>
              <a:rPr lang="de-DE" sz="4000" dirty="0" err="1">
                <a:latin typeface="Arial" panose="020B0604020202020204" pitchFamily="34" charset="0"/>
                <a:cs typeface="Arial" panose="020B0604020202020204" pitchFamily="34" charset="0"/>
              </a:rPr>
              <a:t>abschranken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Das Arbeiten in der Nähe unter Spannung stehender Teile soll möglichst vermieden werden; es ist immer zu prüfen, ob für die Dauer der Arbeiten nicht der spannungsfreie Zustand hergestellt werden kann. Ist dies nicht möglich, müssen die aktiven Teile für die Dauer der Arbeiten gegen Berührungen durch Personen oder mit Arbeitsmaterial abgedeckt oder </a:t>
            </a:r>
            <a:r>
              <a:rPr lang="de-DE" sz="1400" dirty="0" err="1">
                <a:latin typeface="Arial" panose="020B0604020202020204" pitchFamily="34" charset="0"/>
                <a:cs typeface="Arial" panose="020B0604020202020204" pitchFamily="34" charset="0"/>
              </a:rPr>
              <a:t>abgeschrankt</a:t>
            </a:r>
            <a:r>
              <a:rPr lang="de-DE" sz="1400" dirty="0">
                <a:latin typeface="Arial" panose="020B0604020202020204" pitchFamily="34" charset="0"/>
                <a:cs typeface="Arial" panose="020B0604020202020204" pitchFamily="34" charset="0"/>
              </a:rPr>
              <a:t> werden (</a:t>
            </a:r>
            <a:r>
              <a:rPr lang="de-DE" sz="1400" dirty="0">
                <a:latin typeface="Arial" panose="020B0604020202020204" pitchFamily="34" charset="0"/>
                <a:cs typeface="Arial" panose="020B0604020202020204" pitchFamily="34" charset="0"/>
                <a:hlinkClick r:id="rId2" tooltip="§ 7, Arbeiten in der Nähe aktiver Teile"/>
              </a:rPr>
              <a:t>§ 7 DGUV Vorschrift 3</a:t>
            </a:r>
            <a:r>
              <a:rPr lang="de-DE" sz="1400" dirty="0">
                <a:latin typeface="Arial" panose="020B0604020202020204" pitchFamily="34" charset="0"/>
                <a:cs typeface="Arial" panose="020B0604020202020204" pitchFamily="34" charset="0"/>
              </a:rPr>
              <a:t> (BGV A 3)). Dabei sind Spannung, Betriebsort, Art der Arbeit, Mitarbeiterqualifikation und die verwendeten Arbeitsmittel zu berücksichtigen</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Beim Abdecken oder </a:t>
            </a:r>
            <a:r>
              <a:rPr lang="de-DE" sz="1400" dirty="0" err="1">
                <a:latin typeface="Arial" panose="020B0604020202020204" pitchFamily="34" charset="0"/>
                <a:cs typeface="Arial" panose="020B0604020202020204" pitchFamily="34" charset="0"/>
              </a:rPr>
              <a:t>Abschranken</a:t>
            </a:r>
            <a:r>
              <a:rPr lang="de-DE" sz="1400" dirty="0">
                <a:latin typeface="Arial" panose="020B0604020202020204" pitchFamily="34" charset="0"/>
                <a:cs typeface="Arial" panose="020B0604020202020204" pitchFamily="34" charset="0"/>
              </a:rPr>
              <a:t> müssen vor Arbeitsbeginn unter Umständen zusätzliche Sicherheitsmaßnahmen wie beim "Arbeiten in der Nähe unter Spannung stehender Teile" (siehe </a:t>
            </a:r>
            <a:r>
              <a:rPr lang="de-DE" sz="1400" dirty="0">
                <a:latin typeface="Arial" panose="020B0604020202020204" pitchFamily="34" charset="0"/>
                <a:cs typeface="Arial" panose="020B0604020202020204" pitchFamily="34" charset="0"/>
                <a:hlinkClick r:id="rId3" tooltip="Abschnitt 5.2, 5.2 Arbeiten in der Nähe unter Spannung stehender Teile"/>
              </a:rPr>
              <a:t>Abschnitt 5.2</a:t>
            </a:r>
            <a:r>
              <a:rPr lang="de-DE" sz="1400" dirty="0">
                <a:latin typeface="Arial" panose="020B0604020202020204" pitchFamily="34" charset="0"/>
                <a:cs typeface="Arial" panose="020B0604020202020204" pitchFamily="34" charset="0"/>
              </a:rPr>
              <a:t>) getroffen werden. Sind Schutzmittel in der Gefahrenzone anzubringen, ist hierfür entweder der spannungsfreie Zustand der Anlagenteile herzustellen oder es sind die Festlegungen für das "Arbeiten unter Spannung" anzuwenden.</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036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Kursübersicht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fontScale="92500" lnSpcReduction="20000"/>
          </a:bodyPr>
          <a:lstStyle/>
          <a:p>
            <a:r>
              <a:rPr lang="de-DE" b="1" dirty="0">
                <a:latin typeface="Arial" panose="020B0604020202020204" pitchFamily="34" charset="0"/>
                <a:cs typeface="Arial" panose="020B0604020202020204" pitchFamily="34" charset="0"/>
              </a:rPr>
              <a:t>Arbeiten im spannungsfreien Zustand</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die fünf Sicherheitsregeln</a:t>
            </a:r>
          </a:p>
          <a:p>
            <a:pPr lvl="1"/>
            <a:r>
              <a:rPr lang="de-DE" dirty="0">
                <a:latin typeface="Arial" panose="020B0604020202020204" pitchFamily="34" charset="0"/>
                <a:cs typeface="Arial" panose="020B0604020202020204" pitchFamily="34" charset="0"/>
              </a:rPr>
              <a:t>Freigabe zur Arbeit</a:t>
            </a:r>
          </a:p>
          <a:p>
            <a:pPr lvl="1"/>
            <a:r>
              <a:rPr lang="de-DE" dirty="0">
                <a:latin typeface="Arial" panose="020B0604020202020204" pitchFamily="34" charset="0"/>
                <a:cs typeface="Arial" panose="020B0604020202020204" pitchFamily="34" charset="0"/>
              </a:rPr>
              <a:t>Unter-Spannung-Setzen nach der Arbeit</a:t>
            </a:r>
          </a:p>
          <a:p>
            <a:pPr marL="0" indent="0">
              <a:buNone/>
            </a:pPr>
            <a:r>
              <a:rPr lang="de-DE" dirty="0">
                <a:latin typeface="Arial" panose="020B0604020202020204" pitchFamily="34" charset="0"/>
                <a:cs typeface="Arial" panose="020B0604020202020204" pitchFamily="34" charset="0"/>
              </a:rPr>
              <a:t> </a:t>
            </a:r>
          </a:p>
          <a:p>
            <a:r>
              <a:rPr lang="de-DE" b="1" dirty="0">
                <a:latin typeface="Arial" panose="020B0604020202020204" pitchFamily="34" charset="0"/>
                <a:cs typeface="Arial" panose="020B0604020202020204" pitchFamily="34" charset="0"/>
              </a:rPr>
              <a:t>Arbeiten in der Nähe unter Spannung stehender Teile (</a:t>
            </a:r>
            <a:r>
              <a:rPr lang="de-DE" b="1" dirty="0" err="1">
                <a:latin typeface="Arial" panose="020B0604020202020204" pitchFamily="34" charset="0"/>
                <a:cs typeface="Arial" panose="020B0604020202020204" pitchFamily="34" charset="0"/>
              </a:rPr>
              <a:t>AiN</a:t>
            </a:r>
            <a:r>
              <a:rPr lang="de-DE" b="1" dirty="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Grundlagen zum Arbeiten in der Nähe unter Spannung stehender Teile</a:t>
            </a:r>
          </a:p>
          <a:p>
            <a:pPr lvl="1"/>
            <a:r>
              <a:rPr lang="de-DE" dirty="0">
                <a:latin typeface="Arial" panose="020B0604020202020204" pitchFamily="34" charset="0"/>
                <a:cs typeface="Arial" panose="020B0604020202020204" pitchFamily="34" charset="0"/>
              </a:rPr>
              <a:t>Arbeiten außerhalb der Annäherungszone</a:t>
            </a:r>
          </a:p>
          <a:p>
            <a:pPr lvl="1"/>
            <a:r>
              <a:rPr lang="de-DE" dirty="0">
                <a:latin typeface="Arial" panose="020B0604020202020204" pitchFamily="34" charset="0"/>
                <a:cs typeface="Arial" panose="020B0604020202020204" pitchFamily="34" charset="0"/>
              </a:rPr>
              <a:t>Arbeiten in der Annäherungszone ohne Erreichen der Gefahrenzone</a:t>
            </a:r>
          </a:p>
          <a:p>
            <a:endParaRPr lang="de-DE" dirty="0"/>
          </a:p>
        </p:txBody>
      </p:sp>
    </p:spTree>
    <p:extLst>
      <p:ext uri="{BB962C8B-B14F-4D97-AF65-F5344CB8AC3E}">
        <p14:creationId xmlns:p14="http://schemas.microsoft.com/office/powerpoint/2010/main" val="67631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Benachbarte, unter Spannung stehende Teile abdecken oder </a:t>
            </a:r>
            <a:r>
              <a:rPr lang="de-DE" sz="4000" dirty="0" err="1">
                <a:latin typeface="Arial" panose="020B0604020202020204" pitchFamily="34" charset="0"/>
                <a:cs typeface="Arial" panose="020B0604020202020204" pitchFamily="34" charset="0"/>
              </a:rPr>
              <a:t>abschranken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Beim Abdecken oder </a:t>
            </a:r>
            <a:r>
              <a:rPr lang="de-DE" sz="1400" dirty="0" err="1">
                <a:latin typeface="Arial" panose="020B0604020202020204" pitchFamily="34" charset="0"/>
                <a:cs typeface="Arial" panose="020B0604020202020204" pitchFamily="34" charset="0"/>
              </a:rPr>
              <a:t>Abschranken</a:t>
            </a:r>
            <a:r>
              <a:rPr lang="de-DE" sz="1400" dirty="0">
                <a:latin typeface="Arial" panose="020B0604020202020204" pitchFamily="34" charset="0"/>
                <a:cs typeface="Arial" panose="020B0604020202020204" pitchFamily="34" charset="0"/>
              </a:rPr>
              <a:t> müssen vor Arbeitsbeginn unter Umständen zusätzliche Sicherheitsmaßnahmen wie beim "Arbeiten in der Nähe unter Spannung stehender Teile" (siehe </a:t>
            </a:r>
            <a:r>
              <a:rPr lang="de-DE" sz="1400" dirty="0">
                <a:latin typeface="Arial" panose="020B0604020202020204" pitchFamily="34" charset="0"/>
                <a:cs typeface="Arial" panose="020B0604020202020204" pitchFamily="34" charset="0"/>
                <a:hlinkClick r:id="rId2" tooltip="Abschnitt 5.2, 5.2 Arbeiten in der Nähe unter Spannung stehender Teile"/>
              </a:rPr>
              <a:t>Abschnitt 5.2</a:t>
            </a:r>
            <a:r>
              <a:rPr lang="de-DE" sz="1400" dirty="0">
                <a:latin typeface="Arial" panose="020B0604020202020204" pitchFamily="34" charset="0"/>
                <a:cs typeface="Arial" panose="020B0604020202020204" pitchFamily="34" charset="0"/>
              </a:rPr>
              <a:t>) getroffen werden. Sind Schutzmittel in der Gefahrenzone anzubringen, ist hierfür entweder der spannungsfreie Zustand der Anlagenteile herzustellen oder es sind die Festlegungen für das "Arbeiten unter Spannung" anzuwenden.</a:t>
            </a:r>
          </a:p>
          <a:p>
            <a:r>
              <a:rPr lang="de-DE" sz="1400" dirty="0">
                <a:latin typeface="Arial" panose="020B0604020202020204" pitchFamily="34" charset="0"/>
                <a:cs typeface="Arial" panose="020B0604020202020204" pitchFamily="34" charset="0"/>
              </a:rPr>
              <a:t>Gerade, wenn nur "einige Handgriffe" für die durchzuführende Arbeit notwendig sind, neigen Elektrofachkräfte dazu, diese "Zusatzarbeit" - Abdecken oder </a:t>
            </a:r>
            <a:r>
              <a:rPr lang="de-DE" sz="1400" dirty="0" err="1">
                <a:latin typeface="Arial" panose="020B0604020202020204" pitchFamily="34" charset="0"/>
                <a:cs typeface="Arial" panose="020B0604020202020204" pitchFamily="34" charset="0"/>
              </a:rPr>
              <a:t>Abschranken</a:t>
            </a:r>
            <a:r>
              <a:rPr lang="de-DE" sz="1400" dirty="0">
                <a:latin typeface="Arial" panose="020B0604020202020204" pitchFamily="34" charset="0"/>
                <a:cs typeface="Arial" panose="020B0604020202020204" pitchFamily="34" charset="0"/>
              </a:rPr>
              <a:t> - zu unterlassen, was ein sehr hohes Arbeitsrisiko darstellt und nicht selten zu schweren und tödlichen Unfällen führt.</a:t>
            </a:r>
          </a:p>
        </p:txBody>
      </p:sp>
    </p:spTree>
    <p:extLst>
      <p:ext uri="{BB962C8B-B14F-4D97-AF65-F5344CB8AC3E}">
        <p14:creationId xmlns:p14="http://schemas.microsoft.com/office/powerpoint/2010/main" val="2874028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latin typeface="Arial" panose="020B0604020202020204" pitchFamily="34" charset="0"/>
                <a:cs typeface="Arial" panose="020B0604020202020204" pitchFamily="34" charset="0"/>
              </a:rPr>
              <a:t>Benachbarte, unter Spannung stehende Teile abdecken oder </a:t>
            </a:r>
            <a:r>
              <a:rPr lang="de-DE" sz="4000" dirty="0" err="1" smtClean="0">
                <a:latin typeface="Arial" panose="020B0604020202020204" pitchFamily="34" charset="0"/>
                <a:cs typeface="Arial" panose="020B0604020202020204" pitchFamily="34" charset="0"/>
              </a:rPr>
              <a:t>abschranken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Abdeckungen müssen ausreichend isolierend und allen zu erwartenden mechanischen Beanspruchungen standhalten. Das heißt, sie müssen sicher befestigt sein und dürfen sich nicht durch zufälliges Berühren lösen oder abfallen. Empfehlenswert sind z. B. Isolierstoffplatten und -matten, Abdecktücher und Schutzgitter. Berührt das Material unter Spannung stehende Teile oder wird die Gefahrenzone erreicht bzw. unterschritten, dann muss das Material eine ausreichende elektrische Festigkeit besitzen.</a:t>
            </a:r>
          </a:p>
          <a:p>
            <a:r>
              <a:rPr lang="de-DE" sz="1400" dirty="0">
                <a:latin typeface="Arial" panose="020B0604020202020204" pitchFamily="34" charset="0"/>
                <a:cs typeface="Arial" panose="020B0604020202020204" pitchFamily="34" charset="0"/>
              </a:rPr>
              <a:t>Bei den Sicherungsmaßnahmen ist immer der Abstand des Arbeitenden inklusive der Ausmaße der verwendeten Werkzeuge und Hilfsmittel von den unter Spannung stehenden Teilen zu beurteilen, was oftmals nicht in die Betrachtung mit einbezogen wird. Die Längen und Ausmaße der verwendeten Werkzeuge oder Hilfsmittel wie Leiter, Gerüst, Leitungsschiene kann zur versehentlichen Berührung von unter Spannung stehenden Teilen führen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573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latin typeface="Arial" panose="020B0604020202020204" pitchFamily="34" charset="0"/>
                <a:cs typeface="Arial" panose="020B0604020202020204" pitchFamily="34" charset="0"/>
              </a:rPr>
              <a:t>Benachbarte, unter Spannung stehende Teile abdecken oder </a:t>
            </a:r>
            <a:r>
              <a:rPr lang="de-DE" sz="4000" dirty="0" err="1" smtClean="0">
                <a:latin typeface="Arial" panose="020B0604020202020204" pitchFamily="34" charset="0"/>
                <a:cs typeface="Arial" panose="020B0604020202020204" pitchFamily="34" charset="0"/>
              </a:rPr>
              <a:t>abschranken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Wichtig ist ferner eine ausreichende und eindeutige Kennzeichnung der Arbeitsstelle. Flaggen, Absperrseile, Ketten und Warnschilder trennen die Gefahrenbereiche sichtbar von der Arbeitsstelle und sollen ein irrtümliches Betreten von Gefahrenbereichen verhindern.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26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im spannungsfreien Zustand</a:t>
            </a:r>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Freigabe zur Arbeit</a:t>
            </a:r>
          </a:p>
          <a:p>
            <a:pPr lvl="1"/>
            <a:r>
              <a:rPr lang="de-DE" sz="1400" dirty="0">
                <a:latin typeface="Arial" panose="020B0604020202020204" pitchFamily="34" charset="0"/>
                <a:cs typeface="Arial" panose="020B0604020202020204" pitchFamily="34" charset="0"/>
              </a:rPr>
              <a:t>Nach dem Durchführen der fünf Sicherheitsregeln darf die Arbeitsstelle vom Arbeitsverantwortlichen nach Genehmigung durch den Anlagenverantwortlichen freigegeben werden.</a:t>
            </a:r>
          </a:p>
          <a:p>
            <a:pPr lvl="1"/>
            <a:r>
              <a:rPr lang="de-DE" sz="1400" dirty="0">
                <a:latin typeface="Arial" panose="020B0604020202020204" pitchFamily="34" charset="0"/>
                <a:cs typeface="Arial" panose="020B0604020202020204" pitchFamily="34" charset="0"/>
              </a:rPr>
              <a:t>Obwohl im Regelwerk das Freigabeverfahren nicht in schriftlicher Form gefordert wird, wird empfohlen, das Verfahren zu dokumentieren. Diese Dokumentation gewährleistet das Entfernen aller Erdungs- und Kurzschließgarnituren nach Arbeitsende.</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284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im spannungsfreien Zustand</a:t>
            </a:r>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Unter Spannung setzen nach beendeter Arbeit</a:t>
            </a:r>
          </a:p>
          <a:p>
            <a:pPr lvl="1"/>
            <a:r>
              <a:rPr lang="de-DE" sz="1400" dirty="0">
                <a:latin typeface="Arial" panose="020B0604020202020204" pitchFamily="34" charset="0"/>
                <a:cs typeface="Arial" panose="020B0604020202020204" pitchFamily="34" charset="0"/>
              </a:rPr>
              <a:t>Mit dem Verfahren zum Wiedereinschalten nach Beendigung und Überprüfung der Arbeiten darf erst begonnen werden, wenn sich an der Arbeitsstelle keine Personen, Werkzeuge und Hilfsmittel mehr befinden. Alle getroffenen Sicherheitsmaßnahmen (Schilder, Erdung und Kurzschließung, Schutz gegen Wiedereinschalten) sind zu entfernen bzw. aufzuheben. Die Aufhebung der fünf Sicherheitsregeln erfolgt in umgekehrter Reihenfolge. Sobald eine der Sicherheitsmaßnahmen aufgehoben wurde, ist die Anlage bzw. sind die Anlagenteile als unter Spannung stehend zu betrachten.</a:t>
            </a:r>
          </a:p>
          <a:p>
            <a:pPr lvl="1"/>
            <a:r>
              <a:rPr lang="de-DE" sz="1400" dirty="0">
                <a:latin typeface="Arial" panose="020B0604020202020204" pitchFamily="34" charset="0"/>
                <a:cs typeface="Arial" panose="020B0604020202020204" pitchFamily="34" charset="0"/>
              </a:rPr>
              <a:t>Wenn der Arbeitsverantwortliche sich davon überzeugt hat, dass die Arbeitsstelle wieder einschaltbereit ist, muss er dem Anlagenverantwortlichen die Beendigung der Arbeiten und die Einschaltbereitschaft melden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342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Schutzabstände bei Arbeiten in der Nähe von unter Spannung stehenden Teilen</a:t>
            </a:r>
            <a:endParaRPr lang="de-DE" sz="4000" dirty="0">
              <a:latin typeface="Arial" panose="020B0604020202020204" pitchFamily="34" charset="0"/>
              <a:cs typeface="Arial" panose="020B0604020202020204" pitchFamily="34" charset="0"/>
            </a:endParaRPr>
          </a:p>
        </p:txBody>
      </p:sp>
      <p:pic>
        <p:nvPicPr>
          <p:cNvPr id="1026" name="Picture 2" descr="https://www.lexsoft.de/share/jpg/ccc_1484_20151001_22.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429000" y="134598"/>
            <a:ext cx="4210050" cy="539788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390" y="5830840"/>
            <a:ext cx="11777263" cy="369332"/>
          </a:xfrm>
          <a:prstGeom prst="rect">
            <a:avLst/>
          </a:prstGeom>
          <a:noFill/>
        </p:spPr>
        <p:txBody>
          <a:bodyPr wrap="none" rtlCol="0">
            <a:spAutoFit/>
          </a:bodyPr>
          <a:lstStyle/>
          <a:p>
            <a:r>
              <a:rPr lang="de-DE" dirty="0" smtClean="0">
                <a:solidFill>
                  <a:schemeClr val="bg1"/>
                </a:solidFill>
                <a:hlinkClick r:id="rId3"/>
              </a:rPr>
              <a:t>Quelle: DGUV </a:t>
            </a:r>
            <a:r>
              <a:rPr lang="de-DE" dirty="0">
                <a:solidFill>
                  <a:schemeClr val="bg1"/>
                </a:solidFill>
                <a:hlinkClick r:id="rId3"/>
              </a:rPr>
              <a:t>Information 203-001 - Sicherheit bei Arbeiten an elektrischen Anlagen (DGUV... | Schriften | arbeitssicherheit.de</a:t>
            </a:r>
            <a:endParaRPr lang="de-DE" dirty="0">
              <a:solidFill>
                <a:schemeClr val="bg1"/>
              </a:solidFill>
            </a:endParaRPr>
          </a:p>
        </p:txBody>
      </p:sp>
    </p:spTree>
    <p:extLst>
      <p:ext uri="{BB962C8B-B14F-4D97-AF65-F5344CB8AC3E}">
        <p14:creationId xmlns:p14="http://schemas.microsoft.com/office/powerpoint/2010/main" val="5213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Arbeiten in der Nähe unter Spannung stehender Teile sind alle Arbeiten, bei denen eine Person mit Körperteilen, Werkzeug oder anderen Gegenständen in die Annäherungszone gelangt, ohne die Gefahrenzone zu erreichen.</a:t>
            </a:r>
          </a:p>
          <a:p>
            <a:r>
              <a:rPr lang="de-DE" sz="1400" dirty="0">
                <a:latin typeface="Arial" panose="020B0604020202020204" pitchFamily="34" charset="0"/>
                <a:cs typeface="Arial" panose="020B0604020202020204" pitchFamily="34" charset="0"/>
              </a:rPr>
              <a:t>Hierbei besteht immer die Gefahr des "zufälligen" Berührens aktiver Teile. In diesem Zusammenhang werden "elektrotechnische Arbeiten" von "Bauarbeiten und sonstigen nichtelektrotechnischen Arbeiten" unterschieden, für die die jeweiligen Schutzabstände zu berücksichtigen sind.</a:t>
            </a:r>
          </a:p>
        </p:txBody>
      </p:sp>
    </p:spTree>
    <p:extLst>
      <p:ext uri="{BB962C8B-B14F-4D97-AF65-F5344CB8AC3E}">
        <p14:creationId xmlns:p14="http://schemas.microsoft.com/office/powerpoint/2010/main" val="1336912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Elektrotechnische Arbeiten</a:t>
            </a:r>
          </a:p>
          <a:p>
            <a:pPr marL="457200" lvl="1" indent="0">
              <a:buNone/>
            </a:pPr>
            <a:r>
              <a:rPr lang="de-DE" sz="1400" dirty="0">
                <a:latin typeface="Arial" panose="020B0604020202020204" pitchFamily="34" charset="0"/>
                <a:cs typeface="Arial" panose="020B0604020202020204" pitchFamily="34" charset="0"/>
              </a:rPr>
              <a:t>Mit elektrotechnischen Arbeiten werden die Arbeiten an, mit oder in der Nähe von elektrischen Anlagen bezeichnet, die das Erproben und Messen, Instandsetzen, Auswechseln, Ändern, Erweitern, Errichten und Prüfen umfassen. Der Begriff "in der Nähe" ist sehr weit zu fassen. Daher sind bei der Festlegung des einzuhaltenden Sicherheitsabstands zum unter Spannung stehenden Teil viele Faktoren zu berücksichtigen, die letztendlich nur von einer Elektrofachkraft bewertet werden können. Einzubeziehen sind beispielsweise die Höhe der Spannung, die Anlagenbauweise, die Personalqualifikation und die Platzverhältnisse bei der durchzuführenden Arbeit</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15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457200" lvl="1" indent="0">
              <a:buNone/>
            </a:pPr>
            <a:r>
              <a:rPr lang="de-DE" sz="1400" dirty="0">
                <a:latin typeface="Arial" panose="020B0604020202020204" pitchFamily="34" charset="0"/>
                <a:cs typeface="Arial" panose="020B0604020202020204" pitchFamily="34" charset="0"/>
              </a:rPr>
              <a:t>Am sichersten ist die Arbeitsmethode "Arbeiten im spannungsfreien Zustand" unter Anwendung der fünf Sicherheitsregeln.</a:t>
            </a:r>
          </a:p>
          <a:p>
            <a:pPr marL="457200" lvl="1" indent="0">
              <a:buNone/>
            </a:pPr>
            <a:r>
              <a:rPr lang="de-DE" sz="1400" dirty="0">
                <a:latin typeface="Arial" panose="020B0604020202020204" pitchFamily="34" charset="0"/>
                <a:cs typeface="Arial" panose="020B0604020202020204" pitchFamily="34" charset="0"/>
              </a:rPr>
              <a:t>Ist das Herstellen des spannungsfreien Zustands nicht möglich, muss der erforderliche Schutz gegen eine unzulässige Annäherung an berührbare Anlagenteile entweder</a:t>
            </a:r>
          </a:p>
          <a:p>
            <a:pPr lvl="2"/>
            <a:r>
              <a:rPr lang="de-DE" sz="1400" dirty="0">
                <a:latin typeface="Arial" panose="020B0604020202020204" pitchFamily="34" charset="0"/>
                <a:cs typeface="Arial" panose="020B0604020202020204" pitchFamily="34" charset="0"/>
              </a:rPr>
              <a:t>durch Schutzvorrichtungen, Abdeckungen, Kapselung oder isolierende Umhüllung (DIN VDE 0105-100, 6.4.2)</a:t>
            </a: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rPr>
              <a:t>oder</a:t>
            </a:r>
          </a:p>
          <a:p>
            <a:pPr lvl="2"/>
            <a:r>
              <a:rPr lang="de-DE" sz="1400" dirty="0">
                <a:latin typeface="Arial" panose="020B0604020202020204" pitchFamily="34" charset="0"/>
                <a:cs typeface="Arial" panose="020B0604020202020204" pitchFamily="34" charset="0"/>
              </a:rPr>
              <a:t>durch Abstand und </a:t>
            </a:r>
            <a:r>
              <a:rPr lang="de-DE" sz="1400" dirty="0" err="1">
                <a:latin typeface="Arial" panose="020B0604020202020204" pitchFamily="34" charset="0"/>
                <a:cs typeface="Arial" panose="020B0604020202020204" pitchFamily="34" charset="0"/>
              </a:rPr>
              <a:t>Aufsichtführung</a:t>
            </a:r>
            <a:r>
              <a:rPr lang="de-DE" sz="1400" dirty="0">
                <a:latin typeface="Arial" panose="020B0604020202020204" pitchFamily="34" charset="0"/>
                <a:cs typeface="Arial" panose="020B0604020202020204" pitchFamily="34" charset="0"/>
              </a:rPr>
              <a:t> (DIN VDE 0105-100, 6.4.3)</a:t>
            </a:r>
          </a:p>
          <a:p>
            <a:pPr marL="0" indent="0">
              <a:buNone/>
            </a:pPr>
            <a:r>
              <a:rPr lang="de-DE" sz="1400" dirty="0">
                <a:latin typeface="Arial" panose="020B0604020202020204" pitchFamily="34" charset="0"/>
                <a:cs typeface="Arial" panose="020B0604020202020204" pitchFamily="34" charset="0"/>
              </a:rPr>
              <a:t>gewährleistet werden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468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457200" lvl="1" indent="0">
              <a:buNone/>
            </a:pPr>
            <a:r>
              <a:rPr lang="de-DE" sz="1400" dirty="0">
                <a:latin typeface="Arial" panose="020B0604020202020204" pitchFamily="34" charset="0"/>
                <a:cs typeface="Arial" panose="020B0604020202020204" pitchFamily="34" charset="0"/>
              </a:rPr>
              <a:t>Auch bei Anwendung des "Schutz durch Schutzvorrichtungen, Abdeckungen, Kapselung oder isolierende Umhüllungen" darf das Anbringen dieser Schutzmittel zu keiner Personengefährdung führen. Daher ist zum Anbringen der Schutzmittel innerhalb der Gefahrenzone und innerhalb der Annäherungszone entweder der spannungsfreie Zustand herzustellen, oder es sind Maßnahmen für das Arbeiten unter Spannung anzuwenden. Die Schutzvorrichtungen selbst müssen so ausgewählt und angebracht werden, dass eine Gefährdung durch elektrische und mechanische Überbeanspruchung ausgeschlossen werden kann. Sie müssen sich in ordnungsgemäßem Zustand befinden und während der Arbeiten sicher befestigt sein. Die Arbeitsstelle muss durch geeignete Abgrenzungen, z. B. Seile, Flaggen oder Schilder, eindeutig gekennzeichnet werden (Grenze des Arbeitsbereichs). Das Verwechseln von benachbarten Schaltfeldern muss dadurch ausgeschlossen werden können.</a:t>
            </a:r>
          </a:p>
        </p:txBody>
      </p:sp>
      <p:sp>
        <p:nvSpPr>
          <p:cNvPr id="4" name="Textfeld 3"/>
          <p:cNvSpPr txBox="1"/>
          <p:nvPr/>
        </p:nvSpPr>
        <p:spPr>
          <a:xfrm>
            <a:off x="865593" y="5849890"/>
            <a:ext cx="10035119" cy="369332"/>
          </a:xfrm>
          <a:prstGeom prst="rect">
            <a:avLst/>
          </a:prstGeom>
          <a:noFill/>
        </p:spPr>
        <p:txBody>
          <a:bodyPr wrap="none" rtlCol="0">
            <a:spAutoFit/>
          </a:bodyPr>
          <a:lstStyle/>
          <a:p>
            <a:r>
              <a:rPr lang="de-DE" dirty="0" smtClean="0">
                <a:solidFill>
                  <a:schemeClr val="bg1"/>
                </a:solidFill>
              </a:rPr>
              <a:t>Weiter Informationen unter </a:t>
            </a:r>
            <a:r>
              <a:rPr lang="de-DE" dirty="0">
                <a:solidFill>
                  <a:schemeClr val="bg1"/>
                </a:solidFill>
                <a:hlinkClick r:id="rId2"/>
              </a:rPr>
              <a:t>Sicherheit bei Arbeiten an elektrischen Anlagen (DGUV Information 203-001)</a:t>
            </a:r>
            <a:r>
              <a:rPr lang="de-DE" dirty="0">
                <a:solidFill>
                  <a:schemeClr val="bg1"/>
                </a:solidFill>
              </a:rPr>
              <a:t> </a:t>
            </a:r>
            <a:endParaRPr lang="de-DE" dirty="0">
              <a:solidFill>
                <a:schemeClr val="bg1"/>
              </a:solidFill>
            </a:endParaRPr>
          </a:p>
        </p:txBody>
      </p:sp>
    </p:spTree>
    <p:extLst>
      <p:ext uri="{BB962C8B-B14F-4D97-AF65-F5344CB8AC3E}">
        <p14:creationId xmlns:p14="http://schemas.microsoft.com/office/powerpoint/2010/main" val="55081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im spannungsfreien Zustand</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700" dirty="0">
                <a:latin typeface="Arial" panose="020B0604020202020204" pitchFamily="34" charset="0"/>
                <a:cs typeface="Arial" panose="020B0604020202020204" pitchFamily="34" charset="0"/>
              </a:rPr>
              <a:t>In Deutschland sind dies die Fünf Sicherheitsregeln, welche nach Normenreihe DIN VDE 0105 wie folgt zusammengefasst sind</a:t>
            </a:r>
            <a:r>
              <a:rPr lang="de-DE" sz="1700" dirty="0" smtClean="0">
                <a:latin typeface="Arial" panose="020B0604020202020204" pitchFamily="34" charset="0"/>
                <a:cs typeface="Arial" panose="020B0604020202020204" pitchFamily="34" charset="0"/>
              </a:rPr>
              <a:t>:</a:t>
            </a:r>
          </a:p>
          <a:p>
            <a:pPr marL="457200" indent="-457200">
              <a:buAutoNum type="arabicPeriod"/>
            </a:pPr>
            <a:r>
              <a:rPr lang="de-DE" sz="1700" dirty="0" smtClean="0">
                <a:latin typeface="Arial" panose="020B0604020202020204" pitchFamily="34" charset="0"/>
                <a:cs typeface="Arial" panose="020B0604020202020204" pitchFamily="34" charset="0"/>
              </a:rPr>
              <a:t>Freischalte</a:t>
            </a:r>
          </a:p>
          <a:p>
            <a:pPr marL="457200" indent="-457200">
              <a:buAutoNum type="arabicPeriod"/>
            </a:pPr>
            <a:r>
              <a:rPr lang="de-DE" sz="1700" dirty="0" smtClean="0">
                <a:latin typeface="Arial" panose="020B0604020202020204" pitchFamily="34" charset="0"/>
                <a:cs typeface="Arial" panose="020B0604020202020204" pitchFamily="34" charset="0"/>
              </a:rPr>
              <a:t>Gegen wiedereinschalten sichern</a:t>
            </a:r>
          </a:p>
          <a:p>
            <a:pPr marL="457200" indent="-457200">
              <a:buAutoNum type="arabicPeriod"/>
            </a:pPr>
            <a:r>
              <a:rPr lang="de-DE" sz="1700" dirty="0" smtClean="0">
                <a:latin typeface="Arial" panose="020B0604020202020204" pitchFamily="34" charset="0"/>
                <a:cs typeface="Arial" panose="020B0604020202020204" pitchFamily="34" charset="0"/>
              </a:rPr>
              <a:t>Spannungsfreiheit feststellen</a:t>
            </a:r>
          </a:p>
          <a:p>
            <a:pPr marL="457200" indent="-457200">
              <a:buAutoNum type="arabicPeriod"/>
            </a:pPr>
            <a:r>
              <a:rPr lang="de-DE" sz="1700" dirty="0" smtClean="0">
                <a:latin typeface="Arial" panose="020B0604020202020204" pitchFamily="34" charset="0"/>
                <a:cs typeface="Arial" panose="020B0604020202020204" pitchFamily="34" charset="0"/>
              </a:rPr>
              <a:t>Erden und kurzschließen</a:t>
            </a:r>
          </a:p>
          <a:p>
            <a:pPr marL="457200" indent="-457200">
              <a:buAutoNum type="arabicPeriod"/>
            </a:pPr>
            <a:r>
              <a:rPr lang="de-DE" sz="1700" dirty="0" smtClean="0">
                <a:latin typeface="Arial" panose="020B0604020202020204" pitchFamily="34" charset="0"/>
                <a:cs typeface="Arial" panose="020B0604020202020204" pitchFamily="34" charset="0"/>
              </a:rPr>
              <a:t>Benachbarte, unter Spannung stehende teile </a:t>
            </a:r>
          </a:p>
          <a:p>
            <a:pPr marL="0" indent="0">
              <a:buNone/>
            </a:pPr>
            <a:r>
              <a:rPr lang="de-DE" sz="1700" dirty="0" smtClean="0">
                <a:latin typeface="Arial" panose="020B0604020202020204" pitchFamily="34" charset="0"/>
                <a:cs typeface="Arial" panose="020B0604020202020204" pitchFamily="34" charset="0"/>
              </a:rPr>
              <a:t>           abdecken oder </a:t>
            </a:r>
            <a:r>
              <a:rPr lang="de-DE" sz="1700" dirty="0" err="1" smtClean="0">
                <a:latin typeface="Arial" panose="020B0604020202020204" pitchFamily="34" charset="0"/>
                <a:cs typeface="Arial" panose="020B0604020202020204" pitchFamily="34" charset="0"/>
              </a:rPr>
              <a:t>abschranken</a:t>
            </a:r>
            <a:endParaRPr lang="de-DE" sz="17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978" y="2803102"/>
            <a:ext cx="2897446" cy="2571483"/>
          </a:xfrm>
          <a:prstGeom prst="rect">
            <a:avLst/>
          </a:prstGeom>
        </p:spPr>
      </p:pic>
    </p:spTree>
    <p:extLst>
      <p:ext uri="{BB962C8B-B14F-4D97-AF65-F5344CB8AC3E}">
        <p14:creationId xmlns:p14="http://schemas.microsoft.com/office/powerpoint/2010/main" val="406225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Grundlagen zum Arbeiten in der Nähe unter Spannung stehender Teile</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0" indent="0">
              <a:buNone/>
            </a:pPr>
            <a:r>
              <a:rPr lang="de-DE" sz="1400" dirty="0" smtClean="0">
                <a:latin typeface="Arial" panose="020B0604020202020204" pitchFamily="34" charset="0"/>
                <a:cs typeface="Arial" panose="020B0604020202020204" pitchFamily="34" charset="0"/>
              </a:rPr>
              <a:t>Ain in der </a:t>
            </a:r>
            <a:r>
              <a:rPr lang="de-DE" sz="1400" dirty="0" err="1" smtClean="0">
                <a:latin typeface="Arial" panose="020B0604020202020204" pitchFamily="34" charset="0"/>
                <a:cs typeface="Arial" panose="020B0604020202020204" pitchFamily="34" charset="0"/>
              </a:rPr>
              <a:t>dguv</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vorschrift</a:t>
            </a:r>
            <a:r>
              <a:rPr lang="de-DE" sz="1400" dirty="0" smtClean="0">
                <a:latin typeface="Arial" panose="020B0604020202020204" pitchFamily="34" charset="0"/>
                <a:cs typeface="Arial" panose="020B0604020202020204" pitchFamily="34" charset="0"/>
              </a:rPr>
              <a:t> 3</a:t>
            </a:r>
          </a:p>
          <a:p>
            <a:pPr marL="0" indent="0">
              <a:buNone/>
            </a:pPr>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In der Nähe aktiver Teile elektrischer Anlagen und Betriebsmittel, die nicht gegen </a:t>
            </a:r>
            <a:r>
              <a:rPr lang="de-DE" sz="1400" dirty="0" smtClean="0">
                <a:latin typeface="Arial" panose="020B0604020202020204" pitchFamily="34" charset="0"/>
                <a:cs typeface="Arial" panose="020B0604020202020204" pitchFamily="34" charset="0"/>
              </a:rPr>
              <a:t>direktes </a:t>
            </a:r>
            <a:r>
              <a:rPr lang="de-DE" sz="1400" dirty="0">
                <a:latin typeface="Arial" panose="020B0604020202020204" pitchFamily="34" charset="0"/>
                <a:cs typeface="Arial" panose="020B0604020202020204" pitchFamily="34" charset="0"/>
              </a:rPr>
              <a:t>Berühren geschützt sind, darf, abgesehen von den Festlegungen in § 8, nur </a:t>
            </a:r>
            <a:r>
              <a:rPr lang="de-DE" sz="1400" dirty="0" smtClean="0">
                <a:latin typeface="Arial" panose="020B0604020202020204" pitchFamily="34" charset="0"/>
                <a:cs typeface="Arial" panose="020B0604020202020204" pitchFamily="34" charset="0"/>
              </a:rPr>
              <a:t>gearbeitet </a:t>
            </a:r>
            <a:r>
              <a:rPr lang="de-DE" sz="1400" dirty="0">
                <a:latin typeface="Arial" panose="020B0604020202020204" pitchFamily="34" charset="0"/>
                <a:cs typeface="Arial" panose="020B0604020202020204" pitchFamily="34" charset="0"/>
              </a:rPr>
              <a:t>werden, </a:t>
            </a:r>
            <a:r>
              <a:rPr lang="de-DE" sz="1400" dirty="0" smtClean="0">
                <a:latin typeface="Arial" panose="020B0604020202020204" pitchFamily="34" charset="0"/>
                <a:cs typeface="Arial" panose="020B0604020202020204" pitchFamily="34" charset="0"/>
              </a:rPr>
              <a:t>wenn</a:t>
            </a:r>
            <a:endParaRPr lang="de-DE" sz="1400" dirty="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deren </a:t>
            </a:r>
            <a:r>
              <a:rPr lang="de-DE" sz="1200" dirty="0">
                <a:latin typeface="Arial" panose="020B0604020202020204" pitchFamily="34" charset="0"/>
                <a:cs typeface="Arial" panose="020B0604020202020204" pitchFamily="34" charset="0"/>
              </a:rPr>
              <a:t>spannungsfreier Zustand hergestellt und für die Dauer der Arbeiten </a:t>
            </a:r>
            <a:r>
              <a:rPr lang="de-DE" sz="1200" dirty="0" smtClean="0">
                <a:latin typeface="Arial" panose="020B0604020202020204" pitchFamily="34" charset="0"/>
                <a:cs typeface="Arial" panose="020B0604020202020204" pitchFamily="34" charset="0"/>
              </a:rPr>
              <a:t>sichergestellt </a:t>
            </a:r>
            <a:r>
              <a:rPr lang="de-DE" sz="1200" dirty="0">
                <a:latin typeface="Arial" panose="020B0604020202020204" pitchFamily="34" charset="0"/>
                <a:cs typeface="Arial" panose="020B0604020202020204" pitchFamily="34" charset="0"/>
              </a:rPr>
              <a:t>ist oder</a:t>
            </a:r>
          </a:p>
          <a:p>
            <a:pPr lvl="1"/>
            <a:r>
              <a:rPr lang="de-DE" sz="1200" dirty="0" smtClean="0">
                <a:latin typeface="Arial" panose="020B0604020202020204" pitchFamily="34" charset="0"/>
                <a:cs typeface="Arial" panose="020B0604020202020204" pitchFamily="34" charset="0"/>
              </a:rPr>
              <a:t>die aktiven Teile für die Dauer der Arbeiten, insbesondere unter Berücksichtigung von Spannung, Betriebsort, Art der Arbeit und verwendeten Arbeitsmittel durch Abdecken oder Abschrauben geschützt worden sind oder</a:t>
            </a:r>
          </a:p>
          <a:p>
            <a:pPr lvl="1"/>
            <a:r>
              <a:rPr lang="de-DE" sz="1200" dirty="0" smtClean="0">
                <a:latin typeface="Arial" panose="020B0604020202020204" pitchFamily="34" charset="0"/>
                <a:cs typeface="Arial" panose="020B0604020202020204" pitchFamily="34" charset="0"/>
              </a:rPr>
              <a:t>bei Verzicht auf vorstehende Maßnahmen die zulässigen Annäherungen nicht unterschritten werden.“</a:t>
            </a:r>
          </a:p>
          <a:p>
            <a:pPr marL="0" indent="0">
              <a:buNone/>
            </a:pP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466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Grundlagen zum Arbeiten in der Nähe unter Spannung stehender Teile</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0" indent="0">
              <a:buNone/>
            </a:pPr>
            <a:r>
              <a:rPr lang="de-DE" sz="1400" dirty="0">
                <a:latin typeface="Arial" panose="020B0604020202020204" pitchFamily="34" charset="0"/>
                <a:cs typeface="Arial" panose="020B0604020202020204" pitchFamily="34" charset="0"/>
              </a:rPr>
              <a:t>Zusätzliche Sicherheitsmaßnahmen bei </a:t>
            </a:r>
            <a:r>
              <a:rPr lang="de-DE" sz="1400" dirty="0" err="1">
                <a:latin typeface="Arial" panose="020B0604020202020204" pitchFamily="34" charset="0"/>
                <a:cs typeface="Arial" panose="020B0604020202020204" pitchFamily="34" charset="0"/>
              </a:rPr>
              <a:t>AiN</a:t>
            </a:r>
            <a:endParaRPr lang="de-DE" sz="1400" dirty="0">
              <a:latin typeface="Arial" panose="020B0604020202020204" pitchFamily="34" charset="0"/>
              <a:cs typeface="Arial" panose="020B0604020202020204" pitchFamily="34" charset="0"/>
            </a:endParaRPr>
          </a:p>
          <a:p>
            <a:pPr marL="0" indent="0">
              <a:buNone/>
            </a:pPr>
            <a:r>
              <a:rPr lang="de-DE" sz="1400" dirty="0">
                <a:latin typeface="Arial" panose="020B0604020202020204" pitchFamily="34" charset="0"/>
                <a:cs typeface="Arial" panose="020B0604020202020204" pitchFamily="34" charset="0"/>
              </a:rPr>
              <a:t>Leiter oder leitfähige Teile in der Nähe unter Spannung stehender Teile können elektrisch beeinflusst werden. Bei Arbeiten an solchen leitfähigen Teilen sind zusätzliche Sicherheitsmaßnahmen zu treffen:</a:t>
            </a:r>
          </a:p>
          <a:p>
            <a:pPr marL="0" indent="0">
              <a:buNone/>
            </a:pPr>
            <a:r>
              <a:rPr lang="de-DE" sz="1400" dirty="0" smtClean="0">
                <a:latin typeface="Arial" panose="020B0604020202020204" pitchFamily="34" charset="0"/>
                <a:cs typeface="Arial" panose="020B0604020202020204" pitchFamily="34" charset="0"/>
              </a:rPr>
              <a:t>durch </a:t>
            </a:r>
            <a:r>
              <a:rPr lang="de-DE" sz="1400" dirty="0">
                <a:latin typeface="Arial" panose="020B0604020202020204" pitchFamily="34" charset="0"/>
                <a:cs typeface="Arial" panose="020B0604020202020204" pitchFamily="34" charset="0"/>
              </a:rPr>
              <a:t>abschnittsweise Erdung in angemessenen Abständen, sodass die Beeinflussungsspannung gegen Erde auf ungefährliche Werte abgebaut wird,</a:t>
            </a:r>
          </a:p>
          <a:p>
            <a:pPr marL="0" indent="0">
              <a:buNone/>
            </a:pPr>
            <a:r>
              <a:rPr lang="de-DE" sz="1400" dirty="0">
                <a:latin typeface="Arial" panose="020B0604020202020204" pitchFamily="34" charset="0"/>
                <a:cs typeface="Arial" panose="020B0604020202020204" pitchFamily="34" charset="0"/>
              </a:rPr>
              <a:t>durch Potenzialausgleichsmaßnahmen an der Arbeitsstelle, um zu verhindern, dass der Arbeitende in eine Induktionsschleife geraten kann</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703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Grundlagen zum Arbeiten in der Nähe unter Spannung stehender Teile</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pPr marL="0" indent="0">
              <a:buNone/>
            </a:pPr>
            <a:r>
              <a:rPr lang="de-DE" sz="1400" dirty="0">
                <a:latin typeface="Arial" panose="020B0604020202020204" pitchFamily="34" charset="0"/>
                <a:cs typeface="Arial" panose="020B0604020202020204" pitchFamily="34" charset="0"/>
              </a:rPr>
              <a:t>Die Arbeitsstelle ist durch geeignete Einrichtungen (Flaggen, Seile, Schilder usw.) zu kennzeichnen. Benachbarte, unter Spannung stehende Schaltfelder können durch zusätzliche, deutlich sichtbare Hilfsmittel gekennzeichnet werden, z.B. Warnschilder.</a:t>
            </a:r>
          </a:p>
          <a:p>
            <a:pPr marL="0" indent="0">
              <a:buNone/>
            </a:pPr>
            <a:r>
              <a:rPr lang="de-DE" sz="1400" dirty="0" smtClean="0">
                <a:latin typeface="Arial" panose="020B0604020202020204" pitchFamily="34" charset="0"/>
                <a:cs typeface="Arial" panose="020B0604020202020204" pitchFamily="34" charset="0"/>
              </a:rPr>
              <a:t>Der </a:t>
            </a:r>
            <a:r>
              <a:rPr lang="de-DE" sz="1400" dirty="0">
                <a:latin typeface="Arial" panose="020B0604020202020204" pitchFamily="34" charset="0"/>
                <a:cs typeface="Arial" panose="020B0604020202020204" pitchFamily="34" charset="0"/>
              </a:rPr>
              <a:t>Arbeitende hat bei jeder Bewegung stets selbst darauf zu achten, dass er weder mit einem Teil seines Körpers noch mit Werkzeugen oder Gegenständen die Gefahrenzone erreicht. Besondere Vorsicht ist geboten beim Umgang mit langen Gegenständen, wie z.B. Werkzeugen, Leitungsenden, Rohren, Leitern.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667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p>
        </p:txBody>
      </p:sp>
      <p:pic>
        <p:nvPicPr>
          <p:cNvPr id="4098" name="Picture 2" descr="Quellbild anzeigen"/>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85184" y="2006600"/>
            <a:ext cx="6398116" cy="33115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0" y="5829985"/>
            <a:ext cx="11687175" cy="369332"/>
          </a:xfrm>
          <a:prstGeom prst="rect">
            <a:avLst/>
          </a:prstGeom>
        </p:spPr>
        <p:txBody>
          <a:bodyPr wrap="square">
            <a:spAutoFit/>
          </a:bodyPr>
          <a:lstStyle/>
          <a:p>
            <a:r>
              <a:rPr lang="de-DE" dirty="0" smtClean="0">
                <a:solidFill>
                  <a:schemeClr val="bg1"/>
                </a:solidFill>
              </a:rPr>
              <a:t>Quelle: VDE 0105-100 / Annäherung Gefahrzone</a:t>
            </a:r>
            <a:endParaRPr lang="de-DE" dirty="0">
              <a:solidFill>
                <a:schemeClr val="bg1"/>
              </a:solidFill>
            </a:endParaRPr>
          </a:p>
        </p:txBody>
      </p:sp>
    </p:spTree>
    <p:extLst>
      <p:ext uri="{BB962C8B-B14F-4D97-AF65-F5344CB8AC3E}">
        <p14:creationId xmlns:p14="http://schemas.microsoft.com/office/powerpoint/2010/main" val="1656275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Kurz gesagt, ist das „Arbeiten in der Nähe unter Spannung stehender Teile“ arbeiten in der Annäherungszone. Es werden aber Unterschiede gemacht, ob die arbeitende Person über die Gefahren des elektrischen Stroms unterrichtet ist oder nicht: Die Annäherungszone für Laien ist größer als die Annäherungszone für Elektrofachkräfte (EFK) oder Elektrotechnisch unterwiesene Personen (</a:t>
            </a:r>
            <a:r>
              <a:rPr lang="de-DE" sz="1400" dirty="0" err="1">
                <a:latin typeface="Arial" panose="020B0604020202020204" pitchFamily="34" charset="0"/>
                <a:cs typeface="Arial" panose="020B0604020202020204" pitchFamily="34" charset="0"/>
              </a:rPr>
              <a:t>EuP</a:t>
            </a:r>
            <a:r>
              <a:rPr lang="de-DE" sz="1400" dirty="0">
                <a:latin typeface="Arial" panose="020B0604020202020204" pitchFamily="34" charset="0"/>
                <a:cs typeface="Arial" panose="020B0604020202020204" pitchFamily="34" charset="0"/>
              </a:rPr>
              <a:t>). Daher gelten für elektrotechnische Arbeiten andere Schutzabstände als für nicht elektrotechnische Arbeiten.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729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Arbeiten in der Nähe unter Spannung stehender Teile (</a:t>
            </a:r>
            <a:r>
              <a:rPr lang="de-DE" sz="4000" dirty="0" err="1">
                <a:latin typeface="Arial" panose="020B0604020202020204" pitchFamily="34" charset="0"/>
                <a:cs typeface="Arial" panose="020B0604020202020204" pitchFamily="34" charset="0"/>
              </a:rPr>
              <a:t>AiN</a:t>
            </a:r>
            <a:r>
              <a:rPr lang="de-DE" sz="4000" dirty="0">
                <a:latin typeface="Arial" panose="020B0604020202020204" pitchFamily="34" charset="0"/>
                <a:cs typeface="Arial" panose="020B0604020202020204" pitchFamily="34" charset="0"/>
              </a:rPr>
              <a:t>)</a:t>
            </a:r>
            <a:endParaRPr lang="de-DE" sz="4000" dirty="0"/>
          </a:p>
        </p:txBody>
      </p:sp>
      <p:sp>
        <p:nvSpPr>
          <p:cNvPr id="3" name="Inhaltsplatzhalter 2"/>
          <p:cNvSpPr>
            <a:spLocks noGrp="1"/>
          </p:cNvSpPr>
          <p:nvPr>
            <p:ph sz="quarter" idx="13"/>
          </p:nvPr>
        </p:nvSpPr>
        <p:spPr>
          <a:xfrm>
            <a:off x="685800" y="2063396"/>
            <a:ext cx="10394707" cy="1489429"/>
          </a:xfrm>
        </p:spPr>
        <p:txBody>
          <a:bodyPr>
            <a:normAutofit/>
          </a:bodyPr>
          <a:lstStyle/>
          <a:p>
            <a:r>
              <a:rPr lang="de-DE" sz="1400" dirty="0">
                <a:latin typeface="Arial" panose="020B0604020202020204" pitchFamily="34" charset="0"/>
                <a:cs typeface="Arial" panose="020B0604020202020204" pitchFamily="34" charset="0"/>
              </a:rPr>
              <a:t>Ein Auszug aus der DIN VDE 0105 -100</a:t>
            </a: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graphicFrame>
        <p:nvGraphicFramePr>
          <p:cNvPr id="8" name="Tabelle 7"/>
          <p:cNvGraphicFramePr>
            <a:graphicFrameLocks noGrp="1"/>
          </p:cNvGraphicFramePr>
          <p:nvPr>
            <p:extLst>
              <p:ext uri="{D42A27DB-BD31-4B8C-83A1-F6EECF244321}">
                <p14:modId xmlns:p14="http://schemas.microsoft.com/office/powerpoint/2010/main" val="3621272680"/>
              </p:ext>
            </p:extLst>
          </p:nvPr>
        </p:nvGraphicFramePr>
        <p:xfrm>
          <a:off x="1819153" y="3100916"/>
          <a:ext cx="8128000" cy="2225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27028921"/>
                    </a:ext>
                  </a:extLst>
                </a:gridCol>
                <a:gridCol w="4064000">
                  <a:extLst>
                    <a:ext uri="{9D8B030D-6E8A-4147-A177-3AD203B41FA5}">
                      <a16:colId xmlns:a16="http://schemas.microsoft.com/office/drawing/2014/main" val="1770819851"/>
                    </a:ext>
                  </a:extLst>
                </a:gridCol>
              </a:tblGrid>
              <a:tr h="370840">
                <a:tc>
                  <a:txBody>
                    <a:bodyPr/>
                    <a:lstStyle/>
                    <a:p>
                      <a:r>
                        <a:rPr lang="de-DE" sz="1400" dirty="0" smtClean="0">
                          <a:latin typeface="Arial" panose="020B0604020202020204" pitchFamily="34" charset="0"/>
                          <a:cs typeface="Arial" panose="020B0604020202020204" pitchFamily="34" charset="0"/>
                        </a:rPr>
                        <a:t>Nennspannung</a:t>
                      </a:r>
                      <a:endParaRPr lang="de-DE"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Schutzabstand  (EFK/ </a:t>
                      </a:r>
                      <a:r>
                        <a:rPr lang="de-DE" sz="1400" dirty="0" err="1" smtClean="0">
                          <a:latin typeface="Arial" panose="020B0604020202020204" pitchFamily="34" charset="0"/>
                          <a:cs typeface="Arial" panose="020B0604020202020204" pitchFamily="34" charset="0"/>
                        </a:rPr>
                        <a:t>EuP</a:t>
                      </a:r>
                      <a:r>
                        <a:rPr lang="de-DE" sz="1400"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43701008"/>
                  </a:ext>
                </a:extLst>
              </a:tr>
              <a:tr h="370840">
                <a:tc>
                  <a:txBody>
                    <a:bodyPr/>
                    <a:lstStyle/>
                    <a:p>
                      <a:r>
                        <a:rPr lang="de-DE" sz="1400" dirty="0" smtClean="0">
                          <a:latin typeface="Arial" panose="020B0604020202020204" pitchFamily="34" charset="0"/>
                          <a:cs typeface="Arial" panose="020B0604020202020204" pitchFamily="34" charset="0"/>
                        </a:rPr>
                        <a:t>Bis 1000 V</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0,5 m</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6327174"/>
                  </a:ext>
                </a:extLst>
              </a:tr>
              <a:tr h="370840">
                <a:tc>
                  <a:txBody>
                    <a:bodyPr/>
                    <a:lstStyle/>
                    <a:p>
                      <a:r>
                        <a:rPr lang="de-DE" sz="1400" dirty="0" smtClean="0">
                          <a:latin typeface="Arial" panose="020B0604020202020204" pitchFamily="34" charset="0"/>
                          <a:cs typeface="Arial" panose="020B0604020202020204" pitchFamily="34" charset="0"/>
                        </a:rPr>
                        <a:t>über 1 kV bis 30 kV</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1,5 m</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2646960"/>
                  </a:ext>
                </a:extLst>
              </a:tr>
              <a:tr h="370840">
                <a:tc>
                  <a:txBody>
                    <a:bodyPr/>
                    <a:lstStyle/>
                    <a:p>
                      <a:r>
                        <a:rPr lang="de-DE" sz="1400" dirty="0" smtClean="0">
                          <a:latin typeface="Arial" panose="020B0604020202020204" pitchFamily="34" charset="0"/>
                          <a:cs typeface="Arial" panose="020B0604020202020204" pitchFamily="34" charset="0"/>
                        </a:rPr>
                        <a:t>Über 30 kV bis 110 kV</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2,0 m</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0563411"/>
                  </a:ext>
                </a:extLst>
              </a:tr>
              <a:tr h="370840">
                <a:tc>
                  <a:txBody>
                    <a:bodyPr/>
                    <a:lstStyle/>
                    <a:p>
                      <a:r>
                        <a:rPr lang="de-DE" sz="1400" dirty="0" smtClean="0">
                          <a:latin typeface="Arial" panose="020B0604020202020204" pitchFamily="34" charset="0"/>
                          <a:cs typeface="Arial" panose="020B0604020202020204" pitchFamily="34" charset="0"/>
                        </a:rPr>
                        <a:t>Über 110 kV bis 220 kV</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3,0 m</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7321402"/>
                  </a:ext>
                </a:extLst>
              </a:tr>
              <a:tr h="370840">
                <a:tc>
                  <a:txBody>
                    <a:bodyPr/>
                    <a:lstStyle/>
                    <a:p>
                      <a:r>
                        <a:rPr lang="de-DE" sz="1400" dirty="0" smtClean="0">
                          <a:latin typeface="Arial" panose="020B0604020202020204" pitchFamily="34" charset="0"/>
                          <a:cs typeface="Arial" panose="020B0604020202020204" pitchFamily="34" charset="0"/>
                        </a:rPr>
                        <a:t>Über 220 kV bis 380 kV</a:t>
                      </a:r>
                      <a:endParaRPr lang="de-DE" sz="1400" dirty="0">
                        <a:latin typeface="Arial" panose="020B0604020202020204" pitchFamily="34" charset="0"/>
                        <a:cs typeface="Arial" panose="020B0604020202020204" pitchFamily="34" charset="0"/>
                      </a:endParaRPr>
                    </a:p>
                  </a:txBody>
                  <a:tcPr/>
                </a:tc>
                <a:tc>
                  <a:txBody>
                    <a:bodyPr/>
                    <a:lstStyle/>
                    <a:p>
                      <a:r>
                        <a:rPr lang="de-DE" sz="1400" dirty="0" smtClean="0">
                          <a:latin typeface="Arial" panose="020B0604020202020204" pitchFamily="34" charset="0"/>
                          <a:cs typeface="Arial" panose="020B0604020202020204" pitchFamily="34" charset="0"/>
                        </a:rPr>
                        <a:t>4,0 m</a:t>
                      </a:r>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5465376"/>
                  </a:ext>
                </a:extLst>
              </a:tr>
            </a:tbl>
          </a:graphicData>
        </a:graphic>
      </p:graphicFrame>
    </p:spTree>
    <p:extLst>
      <p:ext uri="{BB962C8B-B14F-4D97-AF65-F5344CB8AC3E}">
        <p14:creationId xmlns:p14="http://schemas.microsoft.com/office/powerpoint/2010/main" val="770795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latin typeface="Impact (Überschriften)"/>
                <a:cs typeface="Arial" panose="020B0604020202020204" pitchFamily="34" charset="0"/>
              </a:rPr>
              <a:t>Vielen Dank für die Teilnahme</a:t>
            </a:r>
            <a:endParaRPr lang="de-DE" dirty="0">
              <a:latin typeface="Impact (Überschriften)"/>
              <a:cs typeface="Arial" panose="020B0604020202020204" pitchFamily="34" charset="0"/>
            </a:endParaRP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413907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freischalten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Freischalten ist das allseitige Ausschalten oder Abtrennen einer Anlage, eines Teils einer Anlage oder eines Betriebsmittels von allen nicht geerdeten Leitern. Hat die aufsichtführende </a:t>
            </a:r>
            <a:r>
              <a:rPr lang="de-DE" sz="1400" dirty="0" smtClean="0">
                <a:latin typeface="Arial" panose="020B0604020202020204" pitchFamily="34" charset="0"/>
                <a:cs typeface="Arial" panose="020B0604020202020204" pitchFamily="34" charset="0"/>
              </a:rPr>
              <a:t>nicht </a:t>
            </a:r>
            <a:r>
              <a:rPr lang="de-DE" sz="1400" dirty="0">
                <a:latin typeface="Arial" panose="020B0604020202020204" pitchFamily="34" charset="0"/>
                <a:cs typeface="Arial" panose="020B0604020202020204" pitchFamily="34" charset="0"/>
              </a:rPr>
              <a:t>selbst freigeschaltet, dann muss die </a:t>
            </a:r>
            <a:r>
              <a:rPr lang="de-DE" sz="1400" dirty="0" smtClean="0">
                <a:latin typeface="Arial" panose="020B0604020202020204" pitchFamily="34" charset="0"/>
                <a:cs typeface="Arial" panose="020B0604020202020204" pitchFamily="34" charset="0"/>
              </a:rPr>
              <a:t>schriftliche oder fernschriftliche Bestätigung </a:t>
            </a:r>
            <a:r>
              <a:rPr lang="de-DE" sz="1400" dirty="0">
                <a:latin typeface="Arial" panose="020B0604020202020204" pitchFamily="34" charset="0"/>
                <a:cs typeface="Arial" panose="020B0604020202020204" pitchFamily="34" charset="0"/>
              </a:rPr>
              <a:t>der Freischaltung abgewartet werden. Die Vereinbarung eines Zeitpunktes, ab dem die Anlage als freigeschaltet angesehen werden kann, ist nicht zulässig. Auf das Feststellen der Spannungsfreiheit kann nicht verzichtet werden, auch wenn eine andere Person die vollzogene Freischaltung versichert. Das Einsetzen und Herausnehmen von NH-Sicherungseinsätzen bei offenen Verteilungen ist ein Arbeiten unter Spannung (unterliegt § 8, DGUV Vorschrift 3) und darf nur mit dem NH-Sicherungsaufsteckgriff mit Stulpe und Gesichtsschutz durchgeführt werden. </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609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Gegen Wiedereinschalten sichern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Schwere Unfälle ereignen sich immer wieder durch irrtümliches Wiedereinschalten durch Dritte, wenn die Anlage, an der gearbeitet wird, unerwartet wieder unter Spannung steht. Daher sind alle Trenn- und Betätigungsvorrichtungen wie z. B. Schalter, Steuerorgane, Schaltknöpfe, Sicherungen, Leitungsschutzschalter, mit denen freigeschaltet wurde, gegen Wiedereinschalten zu sichern</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In jedem Fall sind an der Schaltstelle Schaltverbotsschilder anzubringen und so zu befestigen, dass sie nicht abfallen können. Ist die Gefahr einer Berührung mit unter Spannung stehenden Teilen der Anlage gegeben, müssen Schild und </a:t>
            </a:r>
            <a:r>
              <a:rPr lang="de-DE" sz="1400" dirty="0" err="1">
                <a:latin typeface="Arial" panose="020B0604020202020204" pitchFamily="34" charset="0"/>
                <a:cs typeface="Arial" panose="020B0604020202020204" pitchFamily="34" charset="0"/>
              </a:rPr>
              <a:t>Aufhängevorrichtung</a:t>
            </a:r>
            <a:r>
              <a:rPr lang="de-DE" sz="1400" dirty="0">
                <a:latin typeface="Arial" panose="020B0604020202020204" pitchFamily="34" charset="0"/>
                <a:cs typeface="Arial" panose="020B0604020202020204" pitchFamily="34" charset="0"/>
              </a:rPr>
              <a:t> aus Isolierstoff bestehen. Allerdings dürfen die Schilder nicht an aktive Teile gehängt werden</a:t>
            </a:r>
            <a:r>
              <a:rPr lang="de-DE" sz="1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34461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Gegen Wiedereinschalten sichern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smtClean="0">
                <a:latin typeface="Arial" panose="020B0604020202020204" pitchFamily="34" charset="0"/>
                <a:cs typeface="Arial" panose="020B0604020202020204" pitchFamily="34" charset="0"/>
              </a:rPr>
              <a:t>Herausgenommene Sicherungseinsätze müssen so sicher verwahrt werden, dass kein Unbefugter sie wieder einsetzen kann. Es empfiehlt sich, hierfür Sperrelemente wie isolierte und nur mit einem Spezialsteckschlüssel zu entfernende Sperrstöpsel oder Blindelemente einzusetzen.</a:t>
            </a:r>
          </a:p>
          <a:p>
            <a:r>
              <a:rPr lang="de-DE" sz="1400" dirty="0" smtClean="0">
                <a:latin typeface="Arial" panose="020B0604020202020204" pitchFamily="34" charset="0"/>
                <a:cs typeface="Arial" panose="020B0604020202020204" pitchFamily="34" charset="0"/>
              </a:rPr>
              <a:t>Da immer die Gefahr besteht, dass Schaltverbote von Dritten missachtet werden, sollten weitere Maßnahmen zum Schutz der an der elektrischen Anlage arbeitenden Personen angewendet werden, wie beispielsweise das Abschließen bzw. Verriegeln von Schaltern oder Schalterantrieben.</a:t>
            </a: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533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Gegen Wiedereinschalten sichern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Eine wirkungsvolle Kennzeichnung kann die Gefahr eines "versehentlichen" Wiedereinschaltens abwenden</a:t>
            </a:r>
          </a:p>
          <a:p>
            <a:r>
              <a:rPr lang="de-DE" sz="1400" dirty="0">
                <a:latin typeface="Arial" panose="020B0604020202020204" pitchFamily="34" charset="0"/>
                <a:cs typeface="Arial" panose="020B0604020202020204" pitchFamily="34" charset="0"/>
              </a:rPr>
              <a:t>Haben die Schalter einen Kraftantrieb (Druckluft, Strom, elektrischer Energiespeicher, Feder usw.), sind vorhandene Einrichtungen zur Unterbrechung der Antriebskraft (Absperren der Druckluft, Entlüften der Rohrleitungen, Entkuppeln, Unterbrechen des Steuerstromes usw.) zu nutzen</a:t>
            </a:r>
            <a:r>
              <a:rPr lang="de-DE" sz="1400" dirty="0" smtClean="0">
                <a:latin typeface="Arial" panose="020B0604020202020204" pitchFamily="34" charset="0"/>
                <a:cs typeface="Arial" panose="020B0604020202020204" pitchFamily="34" charset="0"/>
              </a:rPr>
              <a:t>.</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00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Gegen Wiedereinschalten sichern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Ferngesteuerte Schalter in abgeschlossenen elektrischen Betriebsstätten können auch durch folgende Maßnahmen gegen Wiedereinschalten gesichert werden:</a:t>
            </a:r>
          </a:p>
          <a:p>
            <a:pPr lvl="1"/>
            <a:r>
              <a:rPr lang="de-DE" sz="1400" dirty="0">
                <a:latin typeface="Arial" panose="020B0604020202020204" pitchFamily="34" charset="0"/>
                <a:cs typeface="Arial" panose="020B0604020202020204" pitchFamily="34" charset="0"/>
              </a:rPr>
              <a:t>Bei rechnergestützten Schalthandlungen ist die Software so programmiert, dass eine unbeabsichtigte Wiedereinschaltung zuverlässig verhindert ist.</a:t>
            </a:r>
          </a:p>
          <a:p>
            <a:pPr lvl="1"/>
            <a:r>
              <a:rPr lang="de-DE" sz="1400" dirty="0">
                <a:latin typeface="Arial" panose="020B0604020202020204" pitchFamily="34" charset="0"/>
                <a:cs typeface="Arial" panose="020B0604020202020204" pitchFamily="34" charset="0"/>
              </a:rPr>
              <a:t>Die Stellungsanzeige muss durch sichere Übertragungswege zuverlässig zur Fernsteuerstelle übertragen werden.</a:t>
            </a:r>
          </a:p>
          <a:p>
            <a:pPr lvl="1"/>
            <a:r>
              <a:rPr lang="de-DE" sz="1400" dirty="0">
                <a:latin typeface="Arial" panose="020B0604020202020204" pitchFamily="34" charset="0"/>
                <a:cs typeface="Arial" panose="020B0604020202020204" pitchFamily="34" charset="0"/>
              </a:rPr>
              <a:t>In der Fernsteuerstelle weist ein Verbotsschild "Nicht Schalten" oder eine entsprechende Vorrichtung auf die Gefahr beim Betätigen des betreffenden Steuerschalters hin.</a:t>
            </a:r>
          </a:p>
          <a:p>
            <a:pPr lvl="1"/>
            <a:r>
              <a:rPr lang="de-DE" sz="1400" dirty="0">
                <a:latin typeface="Arial" panose="020B0604020202020204" pitchFamily="34" charset="0"/>
                <a:cs typeface="Arial" panose="020B0604020202020204" pitchFamily="34" charset="0"/>
              </a:rPr>
              <a:t>In der ferngesteuerten Anlage wird an auffälliger Stelle eine Anweisung mit folgendem Wortlaut ausgehängt: "Schalthandlungen an dieser Anlage dürfen nur durchgeführt werden auf Anweisung oder mit Zustimmung der ... (näher zu benennende Fernsteuerstelle)"</a:t>
            </a:r>
          </a:p>
          <a:p>
            <a:pPr lvl="1"/>
            <a:r>
              <a:rPr lang="de-DE" sz="1400" dirty="0">
                <a:latin typeface="Arial" panose="020B0604020202020204" pitchFamily="34" charset="0"/>
                <a:cs typeface="Arial" panose="020B0604020202020204" pitchFamily="34" charset="0"/>
              </a:rPr>
              <a:t>Durch eine Betriebsanweisung ist diese eingeschränkte Schaltbefugnis dem zuständigen Personal bekannt zu geben.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961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Spannungsfreiheit feststellen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Das Feststellen der Spannungsfreiheit ist unerlässlich und darf nur von einer Elektrofachkraft oder einer elektrotechnisch unterwiesenen Person mit dafür geeigneten Geräten und Einrichtungen vorgenommen werden. </a:t>
            </a:r>
          </a:p>
          <a:p>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Spannungsfreiheit muss stets </a:t>
            </a:r>
            <a:r>
              <a:rPr lang="de-DE" sz="1400" dirty="0" err="1">
                <a:latin typeface="Arial" panose="020B0604020202020204" pitchFamily="34" charset="0"/>
                <a:cs typeface="Arial" panose="020B0604020202020204" pitchFamily="34" charset="0"/>
              </a:rPr>
              <a:t>allpolig</a:t>
            </a:r>
            <a:r>
              <a:rPr lang="de-DE" sz="1400" dirty="0">
                <a:latin typeface="Arial" panose="020B0604020202020204" pitchFamily="34" charset="0"/>
                <a:cs typeface="Arial" panose="020B0604020202020204" pitchFamily="34" charset="0"/>
              </a:rPr>
              <a:t>, d. h. an jedem einzelnen Leiter, festgestellt werden. Mit dem Feststellen der Spannungsfreiheit wird letztlich auch ausgeschlossen, dass durch Ersatzstromversorgungsanlagen, Rücktransformation oder durch Hilfseinspeisung noch Spannung anliegt. Schadhafte Anzeigegeräte können zu einer lebensgefährlichen Fehlanzeige führen.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Besitzen </a:t>
            </a:r>
            <a:r>
              <a:rPr lang="de-DE" sz="1400" dirty="0">
                <a:latin typeface="Arial" panose="020B0604020202020204" pitchFamily="34" charset="0"/>
                <a:cs typeface="Arial" panose="020B0604020202020204" pitchFamily="34" charset="0"/>
              </a:rPr>
              <a:t>Spannungsprüfer eingebaute </a:t>
            </a:r>
            <a:r>
              <a:rPr lang="de-DE" sz="1400" dirty="0" smtClean="0">
                <a:latin typeface="Arial" panose="020B0604020202020204" pitchFamily="34" charset="0"/>
                <a:cs typeface="Arial" panose="020B0604020202020204" pitchFamily="34" charset="0"/>
              </a:rPr>
              <a:t>Energiequellen, </a:t>
            </a:r>
            <a:r>
              <a:rPr lang="de-DE" sz="1400" dirty="0">
                <a:latin typeface="Arial" panose="020B0604020202020204" pitchFamily="34" charset="0"/>
                <a:cs typeface="Arial" panose="020B0604020202020204" pitchFamily="34" charset="0"/>
              </a:rPr>
              <a:t>müssen diese bis zur Erschöpfung der Energiequelle eindeutig anzeigen, wenn nicht ihr Gebrauch durch selbsttätiges Abschalten oder durch die Anzeige "nicht betriebsbereit" begrenzt wird</a:t>
            </a:r>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315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3377</Words>
  <Application>Microsoft Office PowerPoint</Application>
  <PresentationFormat>Breitbild</PresentationFormat>
  <Paragraphs>150</Paragraphs>
  <Slides>36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36</vt:i4>
      </vt:variant>
    </vt:vector>
  </HeadingPairs>
  <TitlesOfParts>
    <vt:vector size="40" baseType="lpstr">
      <vt:lpstr>Arial</vt:lpstr>
      <vt:lpstr>Impact</vt:lpstr>
      <vt:lpstr>Impact (Überschriften)</vt:lpstr>
      <vt:lpstr>Wichtiges Ereignis</vt:lpstr>
      <vt:lpstr>Arbeiten im spannungsfreien Zustand und AiN</vt:lpstr>
      <vt:lpstr>Kursübersicht</vt:lpstr>
      <vt:lpstr>Arbeiten im spannungsfreien Zustand</vt:lpstr>
      <vt:lpstr>freischalten</vt:lpstr>
      <vt:lpstr>Gegen Wiedereinschalten sichern</vt:lpstr>
      <vt:lpstr>Gegen Wiedereinschalten sichern</vt:lpstr>
      <vt:lpstr>Gegen Wiedereinschalten sichern</vt:lpstr>
      <vt:lpstr>Gegen Wiedereinschalten sichern</vt:lpstr>
      <vt:lpstr>Spannungsfreiheit feststellen</vt:lpstr>
      <vt:lpstr>Spannungsfreiheit feststellen</vt:lpstr>
      <vt:lpstr>Spannungsfreiheit feststellen</vt:lpstr>
      <vt:lpstr>Spannungsfreiheit feststellen</vt:lpstr>
      <vt:lpstr>Spannungsfreiheit feststellen</vt:lpstr>
      <vt:lpstr>Erden und Kurzschließen</vt:lpstr>
      <vt:lpstr>Erden und Kurzschließen</vt:lpstr>
      <vt:lpstr>Erden und Kurzschließen</vt:lpstr>
      <vt:lpstr>Erden und Kurzschließen</vt:lpstr>
      <vt:lpstr>Erden und Kurzschließen</vt:lpstr>
      <vt:lpstr>Benachbarte, unter Spannung stehende Teile abdecken oder abschranken</vt:lpstr>
      <vt:lpstr>Benachbarte, unter Spannung stehende Teile abdecken oder abschranken</vt:lpstr>
      <vt:lpstr>Benachbarte, unter Spannung stehende Teile abdecken oder abschranken</vt:lpstr>
      <vt:lpstr>Benachbarte, unter Spannung stehende Teile abdecken oder abschranken</vt:lpstr>
      <vt:lpstr>Arbeiten im spannungsfreien Zustand</vt:lpstr>
      <vt:lpstr>Arbeiten im spannungsfreien Zustand</vt:lpstr>
      <vt:lpstr>Schutzabstände bei Arbeiten in der Nähe von unter Spannung stehenden Teilen</vt:lpstr>
      <vt:lpstr>Arbeiten in der Nähe unter Spannung stehender Teile (AiN)</vt:lpstr>
      <vt:lpstr>Arbeiten in der Nähe unter Spannung stehender Teile (AiN)</vt:lpstr>
      <vt:lpstr>Arbeiten in der Nähe unter Spannung stehender Teile (AiN)</vt:lpstr>
      <vt:lpstr>Arbeiten in der Nähe unter Spannung stehender Teile (AiN)</vt:lpstr>
      <vt:lpstr>Grundlagen zum Arbeiten in der Nähe unter Spannung stehender Teile</vt:lpstr>
      <vt:lpstr>Grundlagen zum Arbeiten in der Nähe unter Spannung stehender Teile</vt:lpstr>
      <vt:lpstr>Grundlagen zum Arbeiten in der Nähe unter Spannung stehender Teile</vt:lpstr>
      <vt:lpstr>Arbeiten in der Nähe unter Spannung stehender Teile (AiN)</vt:lpstr>
      <vt:lpstr>Arbeiten in der Nähe unter Spannung stehender Teile (AiN)</vt:lpstr>
      <vt:lpstr>Arbeiten in der Nähe unter Spannung stehender Teile (AiN)</vt:lpstr>
      <vt:lpstr>Vielen Dank für die Teilnahme</vt:lpstr>
    </vt:vector>
  </TitlesOfParts>
  <Company>manroland web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Arbeiten im spannungsfreien Zustand und AiN</dc:title>
  <dc:creator>Schalk, Thomas OSE</dc:creator>
  <cp:lastModifiedBy>Schalk, Thomas OSE</cp:lastModifiedBy>
  <cp:revision>9</cp:revision>
  <dcterms:created xsi:type="dcterms:W3CDTF">2021-03-19T11:44:42Z</dcterms:created>
  <dcterms:modified xsi:type="dcterms:W3CDTF">2021-03-29T08:27:52Z</dcterms:modified>
</cp:coreProperties>
</file>